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4"/>
  </p:notesMasterIdLst>
  <p:sldIdLst>
    <p:sldId id="542" r:id="rId2"/>
    <p:sldId id="627" r:id="rId3"/>
    <p:sldId id="692" r:id="rId4"/>
    <p:sldId id="814" r:id="rId5"/>
    <p:sldId id="815" r:id="rId6"/>
    <p:sldId id="772" r:id="rId7"/>
    <p:sldId id="887" r:id="rId8"/>
    <p:sldId id="894" r:id="rId9"/>
    <p:sldId id="892" r:id="rId10"/>
    <p:sldId id="918" r:id="rId11"/>
    <p:sldId id="911" r:id="rId12"/>
    <p:sldId id="891" r:id="rId13"/>
    <p:sldId id="889" r:id="rId14"/>
    <p:sldId id="896" r:id="rId15"/>
    <p:sldId id="898" r:id="rId16"/>
    <p:sldId id="893" r:id="rId17"/>
    <p:sldId id="899" r:id="rId18"/>
    <p:sldId id="900" r:id="rId19"/>
    <p:sldId id="902" r:id="rId20"/>
    <p:sldId id="901" r:id="rId21"/>
    <p:sldId id="773" r:id="rId22"/>
    <p:sldId id="834" r:id="rId23"/>
    <p:sldId id="826" r:id="rId24"/>
    <p:sldId id="917" r:id="rId25"/>
    <p:sldId id="916" r:id="rId26"/>
    <p:sldId id="915" r:id="rId27"/>
    <p:sldId id="827" r:id="rId28"/>
    <p:sldId id="824" r:id="rId29"/>
    <p:sldId id="825" r:id="rId30"/>
    <p:sldId id="828" r:id="rId31"/>
    <p:sldId id="829" r:id="rId32"/>
    <p:sldId id="774" r:id="rId33"/>
    <p:sldId id="831" r:id="rId34"/>
    <p:sldId id="830" r:id="rId35"/>
    <p:sldId id="775" r:id="rId36"/>
    <p:sldId id="835" r:id="rId37"/>
    <p:sldId id="875" r:id="rId38"/>
    <p:sldId id="914" r:id="rId39"/>
    <p:sldId id="841" r:id="rId40"/>
    <p:sldId id="842" r:id="rId41"/>
    <p:sldId id="840" r:id="rId42"/>
    <p:sldId id="839" r:id="rId43"/>
    <p:sldId id="765" r:id="rId44"/>
    <p:sldId id="838" r:id="rId45"/>
    <p:sldId id="882" r:id="rId46"/>
    <p:sldId id="836" r:id="rId47"/>
    <p:sldId id="777" r:id="rId48"/>
    <p:sldId id="837" r:id="rId49"/>
    <p:sldId id="778" r:id="rId50"/>
    <p:sldId id="905" r:id="rId51"/>
    <p:sldId id="906" r:id="rId52"/>
    <p:sldId id="642" r:id="rId53"/>
    <p:sldId id="735" r:id="rId54"/>
    <p:sldId id="736" r:id="rId55"/>
    <p:sldId id="737" r:id="rId56"/>
    <p:sldId id="738" r:id="rId57"/>
    <p:sldId id="714" r:id="rId58"/>
    <p:sldId id="843" r:id="rId59"/>
    <p:sldId id="845" r:id="rId60"/>
    <p:sldId id="846" r:id="rId61"/>
    <p:sldId id="847" r:id="rId62"/>
    <p:sldId id="850" r:id="rId63"/>
    <p:sldId id="849" r:id="rId64"/>
    <p:sldId id="779" r:id="rId65"/>
    <p:sldId id="851" r:id="rId66"/>
    <p:sldId id="853" r:id="rId67"/>
    <p:sldId id="855" r:id="rId68"/>
    <p:sldId id="856" r:id="rId69"/>
    <p:sldId id="854" r:id="rId70"/>
    <p:sldId id="857" r:id="rId71"/>
    <p:sldId id="883" r:id="rId72"/>
    <p:sldId id="780" r:id="rId73"/>
    <p:sldId id="784" r:id="rId74"/>
    <p:sldId id="786" r:id="rId75"/>
    <p:sldId id="878" r:id="rId76"/>
    <p:sldId id="787" r:id="rId77"/>
    <p:sldId id="879" r:id="rId78"/>
    <p:sldId id="788" r:id="rId79"/>
    <p:sldId id="789" r:id="rId80"/>
    <p:sldId id="790" r:id="rId81"/>
    <p:sldId id="791" r:id="rId82"/>
    <p:sldId id="651" r:id="rId83"/>
    <p:sldId id="792" r:id="rId84"/>
    <p:sldId id="739" r:id="rId85"/>
    <p:sldId id="793" r:id="rId86"/>
    <p:sldId id="666" r:id="rId87"/>
    <p:sldId id="730" r:id="rId88"/>
    <p:sldId id="858" r:id="rId89"/>
    <p:sldId id="859" r:id="rId90"/>
    <p:sldId id="807" r:id="rId91"/>
    <p:sldId id="860" r:id="rId92"/>
    <p:sldId id="863" r:id="rId93"/>
    <p:sldId id="907" r:id="rId94"/>
    <p:sldId id="908" r:id="rId95"/>
    <p:sldId id="731" r:id="rId96"/>
    <p:sldId id="880" r:id="rId97"/>
    <p:sldId id="794" r:id="rId98"/>
    <p:sldId id="797" r:id="rId99"/>
    <p:sldId id="795" r:id="rId100"/>
    <p:sldId id="799" r:id="rId101"/>
    <p:sldId id="796" r:id="rId102"/>
    <p:sldId id="798" r:id="rId103"/>
    <p:sldId id="800" r:id="rId104"/>
    <p:sldId id="801" r:id="rId105"/>
    <p:sldId id="803" r:id="rId106"/>
    <p:sldId id="734" r:id="rId107"/>
    <p:sldId id="802" r:id="rId108"/>
    <p:sldId id="740" r:id="rId109"/>
    <p:sldId id="804" r:id="rId110"/>
    <p:sldId id="864" r:id="rId111"/>
    <p:sldId id="865" r:id="rId112"/>
    <p:sldId id="806" r:id="rId113"/>
    <p:sldId id="866" r:id="rId114"/>
    <p:sldId id="805" r:id="rId115"/>
    <p:sldId id="867" r:id="rId116"/>
    <p:sldId id="808" r:id="rId117"/>
    <p:sldId id="881" r:id="rId118"/>
    <p:sldId id="809" r:id="rId119"/>
    <p:sldId id="868" r:id="rId120"/>
    <p:sldId id="869" r:id="rId121"/>
    <p:sldId id="810" r:id="rId122"/>
    <p:sldId id="872" r:id="rId123"/>
    <p:sldId id="811" r:id="rId124"/>
    <p:sldId id="870" r:id="rId125"/>
    <p:sldId id="812" r:id="rId126"/>
    <p:sldId id="813" r:id="rId127"/>
    <p:sldId id="871" r:id="rId128"/>
    <p:sldId id="639" r:id="rId129"/>
    <p:sldId id="638" r:id="rId130"/>
    <p:sldId id="746" r:id="rId131"/>
    <p:sldId id="745" r:id="rId132"/>
    <p:sldId id="543" r:id="rId133"/>
  </p:sldIdLst>
  <p:sldSz cx="14630400" cy="8229600"/>
  <p:notesSz cx="6858000" cy="9144000"/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9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BFF"/>
    <a:srgbClr val="EDF2FF"/>
    <a:srgbClr val="000000"/>
    <a:srgbClr val="F5FAFE"/>
    <a:srgbClr val="FCFBFD"/>
    <a:srgbClr val="E2E0E5"/>
    <a:srgbClr val="CBD9E6"/>
    <a:srgbClr val="B8CBE7"/>
    <a:srgbClr val="E3E3E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86395" autoAdjust="0"/>
  </p:normalViewPr>
  <p:slideViewPr>
    <p:cSldViewPr snapToGrid="0">
      <p:cViewPr varScale="1">
        <p:scale>
          <a:sx n="91" d="100"/>
          <a:sy n="91" d="100"/>
        </p:scale>
        <p:origin x="1472" y="200"/>
      </p:cViewPr>
      <p:guideLst>
        <p:guide orient="horz"/>
        <p:guide pos="9215"/>
      </p:guideLst>
    </p:cSldViewPr>
  </p:slideViewPr>
  <p:outlineViewPr>
    <p:cViewPr>
      <p:scale>
        <a:sx n="33" d="100"/>
        <a:sy n="33" d="100"/>
      </p:scale>
      <p:origin x="0" y="-41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2706E-4E5F-4C4D-B4FB-427C21C6D91A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B35D3-EBAD-9D4F-91D4-4C6CF5CC7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8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9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782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24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3004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361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44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73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544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603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2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793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9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5313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71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14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15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220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333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482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8667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68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428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0914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8999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294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252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63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43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8850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4495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128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581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3776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437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9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2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2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98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8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4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2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54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33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6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57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78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11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98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31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1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4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9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4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7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1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06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3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6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34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9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3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8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63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88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83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retrain for different topics, and quality dependent on finetuning data, can overfit to finetuning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6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retrain for different topics, and quality dependent on finetuning data, can overfit to finetuning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54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retrain for different topics, and quality dependent on finetuning data, can overfit to finetuning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56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retrain for different topics, and quality dependent on finetuning data, can overfit to finetuning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4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Admit: VERY oversimplified overview of prior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4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1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use gradients, some just modify the output logits.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71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use gradients, some just modify the output logits.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981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use gradients, some just modify the output logits.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95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164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33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533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13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519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29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2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312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99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282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50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this be a poetry example? Wonder if it’s harder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53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29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24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you’re judging each continuation: do you want, do you prefer,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25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666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702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95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752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883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21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prefix acceptor. Difference might be subtle in formality, but the difference will be much clearer in later examples.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537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180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58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895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52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258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08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34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946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694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control from conditioning</a:t>
            </a:r>
          </a:p>
          <a:p>
            <a:r>
              <a:rPr lang="en-US" dirty="0"/>
              <a:t>Up until this point, you might wonder, well, couldn’t you just sample a few generations until you get one that’s on topic, or a few different translations until you get one that’s formal?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93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you’re not saying that you could run simple WD here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2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you’re not saying that you could run simple WD here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403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1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441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45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WD has been used as a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753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WD has been used as a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66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WD has been used as a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6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842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48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14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57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63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25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17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21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67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2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WD baseline doesn’t work. What would the baseline do? Show words one by one. Discuss the “no” choice.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4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9F66-D432-492F-A7B2-1AF35D39673D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9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FCA4-C2B0-4D88-9593-8443E8D3D9E1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FA1C-361D-48DE-B22A-6AE498666D7C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75490"/>
            <a:ext cx="14630399" cy="12116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411480"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/>
            </a:lvl1pPr>
            <a:lvl2pPr marL="89154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6467-9903-496D-BEE4-D0A3B0D9FE7C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0" y="7777653"/>
            <a:ext cx="3413760" cy="438150"/>
          </a:xfrm>
        </p:spPr>
        <p:txBody>
          <a:bodyPr/>
          <a:lstStyle>
            <a:lvl1pPr>
              <a:defRPr sz="2160"/>
            </a:lvl1pPr>
          </a:lstStyle>
          <a:p>
            <a:fld id="{556D4C2F-3DDF-0E4B-A4E4-62E14C8D3C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304108"/>
            <a:ext cx="1214273" cy="96012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31521" y="1221278"/>
            <a:ext cx="13216621" cy="438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411914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9D5C-1B22-4845-9038-4E4D1E789440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8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DC7C-7764-428F-A806-4A5151FF88F7}" type="datetime1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4717"/>
            <a:ext cx="1544320" cy="96012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31521" y="1387130"/>
            <a:ext cx="13216621" cy="548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83866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842136"/>
            <a:ext cx="646430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CD8F-F112-47E8-A9C2-E25F6FE93CCC}" type="datetime1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4717"/>
            <a:ext cx="1544320" cy="96012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31521" y="1387130"/>
            <a:ext cx="13216621" cy="548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122793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8985-6681-4018-95F4-88CBA022E21F}" type="datetime1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4717"/>
            <a:ext cx="1544320" cy="9601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31521" y="1387130"/>
            <a:ext cx="13216621" cy="548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7289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03E1-D6FB-415E-B326-3FAA0FE29D3E}" type="datetime1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88E5-90B0-4A79-88EE-87F17D2886FD}" type="datetime1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55199-C2D2-42FF-9040-F4837C3FB369}" type="datetime1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794" y="175490"/>
            <a:ext cx="11453092" cy="121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692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AEC9D-CF6C-4D10-96BD-BC5B775634ED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6640" y="7797425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D4C2F-3DDF-0E4B-A4E4-62E14C8D3C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188861" y="4647748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85278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4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65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66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7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67.wdp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68.wdp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0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10.xml"/><Relationship Id="rId16" Type="http://schemas.microsoft.com/office/2007/relationships/hdphoto" Target="../media/hdphoto6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120.pn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7" Type="http://schemas.microsoft.com/office/2007/relationships/hdphoto" Target="../media/hdphoto70.wdp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30.png"/><Relationship Id="rId1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120.png"/><Relationship Id="rId9" Type="http://schemas.openxmlformats.org/officeDocument/2006/relationships/image" Target="../media/image5.png"/><Relationship Id="rId14" Type="http://schemas.openxmlformats.org/officeDocument/2006/relationships/image" Target="../media/image2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0.png"/><Relationship Id="rId18" Type="http://schemas.microsoft.com/office/2007/relationships/hdphoto" Target="../media/hdphoto41.wdp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120.pn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0.png"/><Relationship Id="rId18" Type="http://schemas.openxmlformats.org/officeDocument/2006/relationships/image" Target="../media/image32.png"/><Relationship Id="rId3" Type="http://schemas.openxmlformats.org/officeDocument/2006/relationships/image" Target="../media/image26.png"/><Relationship Id="rId21" Type="http://schemas.openxmlformats.org/officeDocument/2006/relationships/image" Target="../media/image1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7.png"/><Relationship Id="rId20" Type="http://schemas.microsoft.com/office/2007/relationships/hdphoto" Target="../media/hdphoto7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openxmlformats.org/officeDocument/2006/relationships/image" Target="../media/image10.png"/><Relationship Id="rId10" Type="http://schemas.openxmlformats.org/officeDocument/2006/relationships/image" Target="../media/image28.png"/><Relationship Id="rId19" Type="http://schemas.openxmlformats.org/officeDocument/2006/relationships/image" Target="../media/image3.png"/><Relationship Id="rId4" Type="http://schemas.openxmlformats.org/officeDocument/2006/relationships/image" Target="../media/image120.pn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0.png"/><Relationship Id="rId1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19" Type="http://schemas.microsoft.com/office/2007/relationships/hdphoto" Target="../media/hdphoto72.wdp"/><Relationship Id="rId4" Type="http://schemas.openxmlformats.org/officeDocument/2006/relationships/image" Target="../media/image120.pn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7.png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30.png"/><Relationship Id="rId15" Type="http://schemas.openxmlformats.org/officeDocument/2006/relationships/image" Target="../media/image29.png"/><Relationship Id="rId10" Type="http://schemas.openxmlformats.org/officeDocument/2006/relationships/image" Target="../media/image13.png"/><Relationship Id="rId19" Type="http://schemas.openxmlformats.org/officeDocument/2006/relationships/image" Target="../media/image3.png"/><Relationship Id="rId4" Type="http://schemas.openxmlformats.org/officeDocument/2006/relationships/image" Target="../media/image120.png"/><Relationship Id="rId9" Type="http://schemas.openxmlformats.org/officeDocument/2006/relationships/image" Target="../media/image5.png"/><Relationship Id="rId14" Type="http://schemas.openxmlformats.org/officeDocument/2006/relationships/image" Target="../media/image28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microsoft.com/office/2007/relationships/hdphoto" Target="../media/hdphoto73.wdp"/><Relationship Id="rId3" Type="http://schemas.openxmlformats.org/officeDocument/2006/relationships/image" Target="../media/image1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74.wdp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17.wdp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75.wdp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76.wdp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7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17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78.wdp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microsoft.com/office/2007/relationships/hdphoto" Target="../media/hdphoto79.wdp"/><Relationship Id="rId9" Type="http://schemas.openxmlformats.org/officeDocument/2006/relationships/image" Target="../media/image2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80.wd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81.wdp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microsoft.com/office/2007/relationships/hdphoto" Target="../media/hdphoto82.wdp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kevin2/naacl-2021-fudge-controlled-generation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kevin2/naacl-2021-fudge-controlled-generation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gkevin2/naacl-2021-fudge-controlled-generation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itehousehistory.org/galleries/presidential-portraits" TargetMode="External"/><Relationship Id="rId3" Type="http://schemas.openxmlformats.org/officeDocument/2006/relationships/image" Target="../media/image2.emf"/><Relationship Id="rId7" Type="http://schemas.openxmlformats.org/officeDocument/2006/relationships/hyperlink" Target="https://www.istockphoto.com/vector/chocolate-brownie-square-gm1148649418-310267704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xels.com/png-svg/preview/145736/ideas-machine-cartoon" TargetMode="External"/><Relationship Id="rId5" Type="http://schemas.openxmlformats.org/officeDocument/2006/relationships/hyperlink" Target="https://pngtree.com/freepng/cartoon-crystal-ball-element_4188442.html" TargetMode="External"/><Relationship Id="rId4" Type="http://schemas.openxmlformats.org/officeDocument/2006/relationships/hyperlink" Target="https://discord.com/" TargetMode="External"/><Relationship Id="rId9" Type="http://schemas.openxmlformats.org/officeDocument/2006/relationships/hyperlink" Target="https://www.biography.com/writer/william-shakespear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10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1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microsoft.com/office/2007/relationships/hdphoto" Target="../media/hdphoto18.wdp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microsoft.com/office/2007/relationships/hdphoto" Target="../media/hdphoto20.wdp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22.wdp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microsoft.com/office/2007/relationships/hdphoto" Target="../media/hdphoto2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26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jpeg"/><Relationship Id="rId7" Type="http://schemas.microsoft.com/office/2007/relationships/hdphoto" Target="../media/hdphoto27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9.wdp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0.wdp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microsoft.com/office/2007/relationships/hdphoto" Target="../media/hdphoto34.wd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11" Type="http://schemas.microsoft.com/office/2007/relationships/hdphoto" Target="../media/hdphoto36.wdp"/><Relationship Id="rId5" Type="http://schemas.openxmlformats.org/officeDocument/2006/relationships/image" Target="../media/image19.png"/><Relationship Id="rId10" Type="http://schemas.microsoft.com/office/2007/relationships/hdphoto" Target="../media/hdphoto35.wdp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12" Type="http://schemas.microsoft.com/office/2007/relationships/hdphoto" Target="../media/hdphoto23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11" Type="http://schemas.microsoft.com/office/2007/relationships/hdphoto" Target="../media/hdphoto37.wdp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17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6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5" Type="http://schemas.microsoft.com/office/2007/relationships/hdphoto" Target="../media/hdphoto38.wdp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microsoft.com/office/2007/relationships/hdphoto" Target="../media/hdphoto41.wdp"/><Relationship Id="rId3" Type="http://schemas.openxmlformats.org/officeDocument/2006/relationships/image" Target="../media/image170.png"/><Relationship Id="rId7" Type="http://schemas.openxmlformats.org/officeDocument/2006/relationships/image" Target="../media/image22.png"/><Relationship Id="rId17" Type="http://schemas.microsoft.com/office/2007/relationships/hdphoto" Target="../media/hdphoto40.wdp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5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openxmlformats.org/officeDocument/2006/relationships/image" Target="../media/image3.png"/><Relationship Id="rId3" Type="http://schemas.openxmlformats.org/officeDocument/2006/relationships/image" Target="../media/image170.png"/><Relationship Id="rId7" Type="http://schemas.openxmlformats.org/officeDocument/2006/relationships/image" Target="../media/image22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1.png"/><Relationship Id="rId20" Type="http://schemas.microsoft.com/office/2007/relationships/hdphoto" Target="../media/hdphoto4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5" Type="http://schemas.openxmlformats.org/officeDocument/2006/relationships/image" Target="../media/image10.png"/><Relationship Id="rId19" Type="http://schemas.microsoft.com/office/2007/relationships/hdphoto" Target="../media/hdphoto42.wdp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4.wdp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20.png"/><Relationship Id="rId9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5.wdp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20.pn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130.png"/><Relationship Id="rId15" Type="http://schemas.microsoft.com/office/2007/relationships/hdphoto" Target="../media/hdphoto46.wdp"/><Relationship Id="rId10" Type="http://schemas.openxmlformats.org/officeDocument/2006/relationships/image" Target="../media/image260.png"/><Relationship Id="rId4" Type="http://schemas.openxmlformats.org/officeDocument/2006/relationships/image" Target="../media/image120.png"/><Relationship Id="rId9" Type="http://schemas.openxmlformats.org/officeDocument/2006/relationships/image" Target="../media/image27.png"/><Relationship Id="rId1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130.png"/><Relationship Id="rId15" Type="http://schemas.microsoft.com/office/2007/relationships/hdphoto" Target="../media/hdphoto41.wdp"/><Relationship Id="rId10" Type="http://schemas.openxmlformats.org/officeDocument/2006/relationships/image" Target="../media/image260.png"/><Relationship Id="rId4" Type="http://schemas.openxmlformats.org/officeDocument/2006/relationships/image" Target="../media/image120.png"/><Relationship Id="rId9" Type="http://schemas.openxmlformats.org/officeDocument/2006/relationships/image" Target="../media/image27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130.png"/><Relationship Id="rId15" Type="http://schemas.microsoft.com/office/2007/relationships/hdphoto" Target="../media/hdphoto47.wdp"/><Relationship Id="rId10" Type="http://schemas.openxmlformats.org/officeDocument/2006/relationships/image" Target="../media/image260.png"/><Relationship Id="rId4" Type="http://schemas.openxmlformats.org/officeDocument/2006/relationships/image" Target="../media/image120.png"/><Relationship Id="rId9" Type="http://schemas.openxmlformats.org/officeDocument/2006/relationships/image" Target="../media/image27.png"/><Relationship Id="rId1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microsoft.com/office/2007/relationships/hdphoto" Target="../media/hdphoto48.wdp"/><Relationship Id="rId10" Type="http://schemas.openxmlformats.org/officeDocument/2006/relationships/image" Target="../media/image260.png"/><Relationship Id="rId4" Type="http://schemas.openxmlformats.org/officeDocument/2006/relationships/image" Target="../media/image120.png"/><Relationship Id="rId9" Type="http://schemas.openxmlformats.org/officeDocument/2006/relationships/image" Target="../media/image27.png"/><Relationship Id="rId1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microsoft.com/office/2007/relationships/hdphoto" Target="../media/hdphoto49.wdp"/><Relationship Id="rId10" Type="http://schemas.openxmlformats.org/officeDocument/2006/relationships/image" Target="../media/image260.png"/><Relationship Id="rId4" Type="http://schemas.openxmlformats.org/officeDocument/2006/relationships/image" Target="../media/image120.png"/><Relationship Id="rId9" Type="http://schemas.openxmlformats.org/officeDocument/2006/relationships/image" Target="../media/image27.png"/><Relationship Id="rId1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microsoft.com/office/2007/relationships/hdphoto" Target="../media/hdphoto50.wdp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0.png"/><Relationship Id="rId1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120.png"/><Relationship Id="rId9" Type="http://schemas.openxmlformats.org/officeDocument/2006/relationships/image" Target="../media/image5.png"/><Relationship Id="rId14" Type="http://schemas.openxmlformats.org/officeDocument/2006/relationships/image" Target="../media/image2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30.png"/><Relationship Id="rId15" Type="http://schemas.openxmlformats.org/officeDocument/2006/relationships/image" Target="../media/image29.png"/><Relationship Id="rId10" Type="http://schemas.openxmlformats.org/officeDocument/2006/relationships/image" Target="../media/image13.png"/><Relationship Id="rId19" Type="http://schemas.microsoft.com/office/2007/relationships/hdphoto" Target="../media/hdphoto51.wdp"/><Relationship Id="rId4" Type="http://schemas.openxmlformats.org/officeDocument/2006/relationships/image" Target="../media/image120.png"/><Relationship Id="rId9" Type="http://schemas.openxmlformats.org/officeDocument/2006/relationships/image" Target="../media/image5.png"/><Relationship Id="rId14" Type="http://schemas.openxmlformats.org/officeDocument/2006/relationships/image" Target="../media/image28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280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microsoft.com/office/2007/relationships/hdphoto" Target="../media/hdphoto41.wdp"/><Relationship Id="rId9" Type="http://schemas.openxmlformats.org/officeDocument/2006/relationships/image" Target="../media/image260.png"/><Relationship Id="rId14" Type="http://schemas.openxmlformats.org/officeDocument/2006/relationships/image" Target="../media/image3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3.wdp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microsoft.com/office/2007/relationships/hdphoto" Target="../media/hdphoto52.wdp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54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microsoft.com/office/2007/relationships/hdphoto" Target="../media/hdphoto55.wdp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56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microsoft.com/office/2007/relationships/hdphoto" Target="../media/hdphoto57.wdp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microsoft.com/office/2007/relationships/hdphoto" Target="../media/hdphoto58.wdp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60.wdp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microsoft.com/office/2007/relationships/hdphoto" Target="../media/hdphoto59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1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2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7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6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36906"/>
            <a:ext cx="14630400" cy="1764030"/>
          </a:xfrm>
        </p:spPr>
        <p:txBody>
          <a:bodyPr>
            <a:noAutofit/>
          </a:bodyPr>
          <a:lstStyle/>
          <a:p>
            <a:r>
              <a:rPr lang="en-US" dirty="0"/>
              <a:t>FUDGE: Controlled Text Generation </a:t>
            </a:r>
            <a:br>
              <a:rPr lang="en-US" dirty="0"/>
            </a:br>
            <a:r>
              <a:rPr lang="en-US" dirty="0"/>
              <a:t>With Future Discriminators</a:t>
            </a:r>
          </a:p>
        </p:txBody>
      </p:sp>
      <p:pic>
        <p:nvPicPr>
          <p:cNvPr id="6" name="Picture 5" descr="group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02" y="3101452"/>
            <a:ext cx="1834596" cy="252256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5814292"/>
            <a:ext cx="14630400" cy="1693790"/>
          </a:xfrm>
          <a:prstGeom prst="rect">
            <a:avLst/>
          </a:prstGeom>
        </p:spPr>
        <p:txBody>
          <a:bodyPr vert="horz" lIns="109728" tIns="54864" rIns="109728" bIns="54864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60" dirty="0">
                <a:solidFill>
                  <a:srgbClr val="333333"/>
                </a:solidFill>
              </a:rPr>
              <a:t>Kevin Yang and Dan Klein</a:t>
            </a:r>
          </a:p>
        </p:txBody>
      </p:sp>
    </p:spTree>
    <p:extLst>
      <p:ext uri="{BB962C8B-B14F-4D97-AF65-F5344CB8AC3E}">
        <p14:creationId xmlns:p14="http://schemas.microsoft.com/office/powerpoint/2010/main" val="4259904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strike="sngStrike" dirty="0"/>
              <a:t>Controlled</a:t>
            </a:r>
            <a:r>
              <a:rPr lang="en-US" dirty="0"/>
              <a:t>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A5C00-20F1-D44E-BD96-E8E4FEF23735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A5C00-20F1-D44E-BD96-E8E4FEF2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1891124-7758-BB4A-A1D7-952E6DC3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253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12B69-35A8-4E4E-9BE4-0AB1B09CAB5A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3" name="Picture 6" descr="998 Fudge Illustrations &amp; Clip Art - iStock">
              <a:extLst>
                <a:ext uri="{FF2B5EF4-FFF2-40B4-BE49-F238E27FC236}">
                  <a16:creationId xmlns:a16="http://schemas.microsoft.com/office/drawing/2014/main" id="{28BB9A3F-3EDF-0E4C-813A-A4505C2EF0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773932-9089-D84D-8CA3-09C950D07C96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3B0D66-A1DF-5442-BF39-E669FDF0DF57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63245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9B28D76-32EC-0D4E-B05B-A9D6F8E7D8C2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9" name="Picture 6" descr="998 Fudge Illustrations &amp; Clip Art - iStock">
              <a:extLst>
                <a:ext uri="{FF2B5EF4-FFF2-40B4-BE49-F238E27FC236}">
                  <a16:creationId xmlns:a16="http://schemas.microsoft.com/office/drawing/2014/main" id="{87ED19D0-9C4F-374E-A143-B5BF3D8DF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C9EC9A-A0F0-614C-AC01-A1D07DBCA7C9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6B77D4-8138-984F-AD66-C75F7B97E872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3C0DB8-3D0B-C641-96B2-3B83215CF35B}"/>
              </a:ext>
            </a:extLst>
          </p:cNvPr>
          <p:cNvGrpSpPr/>
          <p:nvPr/>
        </p:nvGrpSpPr>
        <p:grpSpPr>
          <a:xfrm>
            <a:off x="2169265" y="3740785"/>
            <a:ext cx="1970220" cy="1852939"/>
            <a:chOff x="9352028" y="3647346"/>
            <a:chExt cx="1970220" cy="1852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CD20AB-9504-E140-A29E-3318364B985D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32" name="Picture 31" descr="Icon&#10;&#10;Description automatically generated">
                <a:extLst>
                  <a:ext uri="{FF2B5EF4-FFF2-40B4-BE49-F238E27FC236}">
                    <a16:creationId xmlns:a16="http://schemas.microsoft.com/office/drawing/2014/main" id="{D78434DB-2431-7041-8A22-7568A055A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4F198B-CE8D-EB4E-B036-37514956D142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34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1AFA6BFF-0910-E54C-A0FB-079F55D2B5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AEE19D5-7C9C-D043-BD25-6F4C8FB04B61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BBBC2708-0913-0843-941A-112B3AA5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5622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E2563E-2AF1-F84B-98AB-5087262963C1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8" name="Picture 6" descr="998 Fudge Illustrations &amp; Clip Art - iStock">
              <a:extLst>
                <a:ext uri="{FF2B5EF4-FFF2-40B4-BE49-F238E27FC236}">
                  <a16:creationId xmlns:a16="http://schemas.microsoft.com/office/drawing/2014/main" id="{DC3BA094-3A68-3D4F-AE9D-40F7FA24C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66C75F-6932-9348-96B7-CF03B81C7F52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00834F-040D-C14E-B093-8875F7697024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18C7D-B8FE-8243-BC9A-CCD7F24D4819}"/>
              </a:ext>
            </a:extLst>
          </p:cNvPr>
          <p:cNvSpPr txBox="1"/>
          <p:nvPr/>
        </p:nvSpPr>
        <p:spPr>
          <a:xfrm>
            <a:off x="3977593" y="6639097"/>
            <a:ext cx="66752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Key Idea: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Write something now, which increases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likelihood of </a:t>
            </a:r>
            <a:r>
              <a:rPr lang="en-US" sz="3200" i="1" dirty="0"/>
              <a:t>constitution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the </a:t>
            </a:r>
            <a:r>
              <a:rPr lang="en-US" sz="3200" u="sng" dirty="0">
                <a:solidFill>
                  <a:srgbClr val="4472C4"/>
                </a:solidFill>
              </a:rPr>
              <a:t>future</a:t>
            </a:r>
            <a:r>
              <a:rPr lang="en-US" sz="3200" dirty="0">
                <a:solidFill>
                  <a:srgbClr val="4472C4"/>
                </a:solidFill>
              </a:rPr>
              <a:t> </a:t>
            </a:r>
            <a:endParaRPr lang="en-US" sz="3200" i="1" dirty="0">
              <a:solidFill>
                <a:srgbClr val="4472C4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A1E65-606C-E047-A067-0424D8E268BA}"/>
              </a:ext>
            </a:extLst>
          </p:cNvPr>
          <p:cNvGrpSpPr/>
          <p:nvPr/>
        </p:nvGrpSpPr>
        <p:grpSpPr>
          <a:xfrm>
            <a:off x="2169265" y="3740785"/>
            <a:ext cx="1970220" cy="1852939"/>
            <a:chOff x="9352028" y="3647346"/>
            <a:chExt cx="1970220" cy="1852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F5DBC4E-0277-A745-892B-8FA19C505D94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32" name="Picture 31" descr="Icon&#10;&#10;Description automatically generated">
                <a:extLst>
                  <a:ext uri="{FF2B5EF4-FFF2-40B4-BE49-F238E27FC236}">
                    <a16:creationId xmlns:a16="http://schemas.microsoft.com/office/drawing/2014/main" id="{56468925-A023-494F-846F-6138B7FCE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387119B-E9EB-624C-AD81-5A6CEF1B13C9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34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DBDFD48E-A839-114B-BA17-70AA12489E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6B7431-1D15-8D4E-B5C8-46B46E1F6B2D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A988131A-3E19-5747-AD98-E783542D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146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2F48738-17EA-5C41-92D2-A731C8B768F6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8" name="Picture 6" descr="998 Fudge Illustrations &amp; Clip Art - iStock">
              <a:extLst>
                <a:ext uri="{FF2B5EF4-FFF2-40B4-BE49-F238E27FC236}">
                  <a16:creationId xmlns:a16="http://schemas.microsoft.com/office/drawing/2014/main" id="{023A3EC9-228E-1A4C-A465-5310BC0AF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EB8FDD-50AF-FE47-BFEE-BAF3B354B22D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85CE89-2F3D-D047-A2CA-3A4B5C62EE17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 institutions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18C7D-B8FE-8243-BC9A-CCD7F24D4819}"/>
              </a:ext>
            </a:extLst>
          </p:cNvPr>
          <p:cNvSpPr txBox="1"/>
          <p:nvPr/>
        </p:nvSpPr>
        <p:spPr>
          <a:xfrm>
            <a:off x="3931524" y="6639097"/>
            <a:ext cx="67673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Key Idea: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Write </a:t>
            </a:r>
            <a:r>
              <a:rPr lang="en-US" sz="3200" i="1" dirty="0"/>
              <a:t>institutions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now, which increases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likelihood of </a:t>
            </a:r>
            <a:r>
              <a:rPr lang="en-US" sz="3200" i="1" dirty="0"/>
              <a:t>constitution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the </a:t>
            </a:r>
            <a:r>
              <a:rPr lang="en-US" sz="3200" u="sng" dirty="0">
                <a:solidFill>
                  <a:srgbClr val="4472C4"/>
                </a:solidFill>
              </a:rPr>
              <a:t>future</a:t>
            </a:r>
            <a:r>
              <a:rPr lang="en-US" sz="3200" dirty="0">
                <a:solidFill>
                  <a:srgbClr val="4472C4"/>
                </a:solidFill>
              </a:rPr>
              <a:t> </a:t>
            </a:r>
            <a:endParaRPr lang="en-US" sz="3200" i="1" dirty="0">
              <a:solidFill>
                <a:srgbClr val="4472C4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8B6BF4-AE77-574F-A5AE-7DD98CFCBF38}"/>
              </a:ext>
            </a:extLst>
          </p:cNvPr>
          <p:cNvGrpSpPr/>
          <p:nvPr/>
        </p:nvGrpSpPr>
        <p:grpSpPr>
          <a:xfrm>
            <a:off x="2169265" y="3740785"/>
            <a:ext cx="1970220" cy="1852939"/>
            <a:chOff x="9352028" y="3647346"/>
            <a:chExt cx="1970220" cy="1852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70CC237-4295-2442-84D0-69DFF5DCECDC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32" name="Picture 31" descr="Icon&#10;&#10;Description automatically generated">
                <a:extLst>
                  <a:ext uri="{FF2B5EF4-FFF2-40B4-BE49-F238E27FC236}">
                    <a16:creationId xmlns:a16="http://schemas.microsoft.com/office/drawing/2014/main" id="{3801B7BA-31A2-1E40-9A79-D5FE1BE52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F86D859-F933-7C48-8164-614CB986F3CC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34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05998C17-0F0D-CD4C-9091-0CB8247D68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388F00-066D-6A47-B01E-709197ED46D0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3265CD60-B1D7-2343-8DB2-ED4833C1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271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D361CA0-CA95-6C43-9642-338AC214DCE2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22" name="Picture 6" descr="998 Fudge Illustrations &amp; Clip Art - iStock">
              <a:extLst>
                <a:ext uri="{FF2B5EF4-FFF2-40B4-BE49-F238E27FC236}">
                  <a16:creationId xmlns:a16="http://schemas.microsoft.com/office/drawing/2014/main" id="{C5513365-AB1E-B644-B3CA-5A9B0E24E1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14BBDC-60EB-9443-97C8-CC5D32C34538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BBF26E-B65D-2848-A278-49B33E20010A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 institutions were operating within the bounds set by the constitution…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18C7D-B8FE-8243-BC9A-CCD7F24D4819}"/>
              </a:ext>
            </a:extLst>
          </p:cNvPr>
          <p:cNvSpPr txBox="1"/>
          <p:nvPr/>
        </p:nvSpPr>
        <p:spPr>
          <a:xfrm>
            <a:off x="3931524" y="6639097"/>
            <a:ext cx="67673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Key Idea: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Write </a:t>
            </a:r>
            <a:r>
              <a:rPr lang="en-US" sz="3200" i="1" dirty="0"/>
              <a:t>institutions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now, which increases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likelihood of </a:t>
            </a:r>
            <a:r>
              <a:rPr lang="en-US" sz="3200" i="1" dirty="0"/>
              <a:t>constitution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the </a:t>
            </a:r>
            <a:r>
              <a:rPr lang="en-US" sz="3200" u="sng" dirty="0">
                <a:solidFill>
                  <a:srgbClr val="4472C4"/>
                </a:solidFill>
              </a:rPr>
              <a:t>future</a:t>
            </a:r>
            <a:r>
              <a:rPr lang="en-US" sz="3200" dirty="0">
                <a:solidFill>
                  <a:srgbClr val="4472C4"/>
                </a:solidFill>
              </a:rPr>
              <a:t> </a:t>
            </a:r>
            <a:endParaRPr lang="en-US" sz="3200" i="1" dirty="0">
              <a:solidFill>
                <a:srgbClr val="4472C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C65A89-9931-2848-BE9E-E1D63961C19A}"/>
              </a:ext>
            </a:extLst>
          </p:cNvPr>
          <p:cNvGrpSpPr/>
          <p:nvPr/>
        </p:nvGrpSpPr>
        <p:grpSpPr>
          <a:xfrm>
            <a:off x="2169265" y="3740785"/>
            <a:ext cx="1970220" cy="1852939"/>
            <a:chOff x="9352028" y="3647346"/>
            <a:chExt cx="1970220" cy="18529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1828AD-69E0-154C-872B-897559AC4078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30" name="Picture 29" descr="Icon&#10;&#10;Description automatically generated">
                <a:extLst>
                  <a:ext uri="{FF2B5EF4-FFF2-40B4-BE49-F238E27FC236}">
                    <a16:creationId xmlns:a16="http://schemas.microsoft.com/office/drawing/2014/main" id="{7398549B-D7FE-144E-B19A-53049EABF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C5A02AC-8FAE-074F-A0A9-02B59B8E744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3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010444A8-A611-1142-AAA5-5FE168D435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3E5AB5A-7034-A240-83D8-463205911464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3038AEDD-DF15-B349-BE56-9944F5C2F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8B651D48-B22C-DF4A-B2DC-825D5AFDC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0292" y="4643433"/>
            <a:ext cx="1222333" cy="11477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727B3A3-4433-E243-AA63-62289FC30B1C}"/>
              </a:ext>
            </a:extLst>
          </p:cNvPr>
          <p:cNvGrpSpPr/>
          <p:nvPr/>
        </p:nvGrpSpPr>
        <p:grpSpPr>
          <a:xfrm>
            <a:off x="11305445" y="3179813"/>
            <a:ext cx="1693881" cy="1716395"/>
            <a:chOff x="10931975" y="2233771"/>
            <a:chExt cx="1693881" cy="1716395"/>
          </a:xfrm>
        </p:grpSpPr>
        <p:pic>
          <p:nvPicPr>
            <p:cNvPr id="36" name="Picture 10" descr="Thought Bubble transparent PNG - StickPNG">
              <a:extLst>
                <a:ext uri="{FF2B5EF4-FFF2-40B4-BE49-F238E27FC236}">
                  <a16:creationId xmlns:a16="http://schemas.microsoft.com/office/drawing/2014/main" id="{B6191193-26AA-F743-850F-B8AF4EEA0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A513E4-0504-1845-8748-525A41E6BC98}"/>
                </a:ext>
              </a:extLst>
            </p:cNvPr>
            <p:cNvSpPr txBox="1"/>
            <p:nvPr/>
          </p:nvSpPr>
          <p:spPr>
            <a:xfrm>
              <a:off x="11041076" y="2711335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Constitution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4536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EDFE845-D5DA-6C49-B3C2-A16F0AA2FF8C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24" name="Picture 6" descr="998 Fudge Illustrations &amp; Clip Art - iStock">
              <a:extLst>
                <a:ext uri="{FF2B5EF4-FFF2-40B4-BE49-F238E27FC236}">
                  <a16:creationId xmlns:a16="http://schemas.microsoft.com/office/drawing/2014/main" id="{7F5841C5-848B-7742-980E-1AFB51136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90C09-1919-D34A-94A1-7D87DF5AB7D4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500378-1167-D643-9A33-B4612B48F39B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 institutions were operating within the bounds set by the constitution…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18C7D-B8FE-8243-BC9A-CCD7F24D4819}"/>
              </a:ext>
            </a:extLst>
          </p:cNvPr>
          <p:cNvSpPr txBox="1"/>
          <p:nvPr/>
        </p:nvSpPr>
        <p:spPr>
          <a:xfrm>
            <a:off x="3931524" y="6639097"/>
            <a:ext cx="67673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Key Idea: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Write </a:t>
            </a:r>
            <a:r>
              <a:rPr lang="en-US" sz="3200" i="1" dirty="0"/>
              <a:t>institutions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now, which increases </a:t>
            </a:r>
          </a:p>
          <a:p>
            <a:pPr algn="ctr"/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likelihood of </a:t>
            </a:r>
            <a:r>
              <a:rPr lang="en-US" sz="3200" i="1" dirty="0"/>
              <a:t>constitution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the </a:t>
            </a:r>
            <a:r>
              <a:rPr lang="en-US" sz="3200" u="sng" dirty="0">
                <a:solidFill>
                  <a:srgbClr val="4472C4"/>
                </a:solidFill>
              </a:rPr>
              <a:t>future</a:t>
            </a:r>
            <a:r>
              <a:rPr lang="en-US" sz="3200" dirty="0">
                <a:solidFill>
                  <a:srgbClr val="4472C4"/>
                </a:solidFill>
              </a:rPr>
              <a:t> </a:t>
            </a:r>
            <a:endParaRPr lang="en-US" sz="3200" i="1" dirty="0">
              <a:solidFill>
                <a:srgbClr val="4472C4"/>
              </a:solidFill>
            </a:endParaRPr>
          </a:p>
        </p:txBody>
      </p: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9B176E57-DD46-BB44-92C7-02AB14BF6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3761" y="4993519"/>
            <a:ext cx="597366" cy="59736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C65A89-9931-2848-BE9E-E1D63961C19A}"/>
              </a:ext>
            </a:extLst>
          </p:cNvPr>
          <p:cNvGrpSpPr/>
          <p:nvPr/>
        </p:nvGrpSpPr>
        <p:grpSpPr>
          <a:xfrm>
            <a:off x="2169265" y="3740785"/>
            <a:ext cx="1970220" cy="1852939"/>
            <a:chOff x="9352028" y="3647346"/>
            <a:chExt cx="1970220" cy="18529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1828AD-69E0-154C-872B-897559AC4078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30" name="Picture 29" descr="Icon&#10;&#10;Description automatically generated">
                <a:extLst>
                  <a:ext uri="{FF2B5EF4-FFF2-40B4-BE49-F238E27FC236}">
                    <a16:creationId xmlns:a16="http://schemas.microsoft.com/office/drawing/2014/main" id="{7398549B-D7FE-144E-B19A-53049EABF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C5A02AC-8FAE-074F-A0A9-02B59B8E744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3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010444A8-A611-1142-AAA5-5FE168D435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3E5AB5A-7034-A240-83D8-463205911464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3038AEDD-DF15-B349-BE56-9944F5C2F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8B651D48-B22C-DF4A-B2DC-825D5AFDC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292" y="4643433"/>
            <a:ext cx="1222333" cy="11477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727B3A3-4433-E243-AA63-62289FC30B1C}"/>
              </a:ext>
            </a:extLst>
          </p:cNvPr>
          <p:cNvGrpSpPr/>
          <p:nvPr/>
        </p:nvGrpSpPr>
        <p:grpSpPr>
          <a:xfrm>
            <a:off x="11305445" y="3179813"/>
            <a:ext cx="1693881" cy="1716395"/>
            <a:chOff x="10931975" y="2233771"/>
            <a:chExt cx="1693881" cy="1716395"/>
          </a:xfrm>
        </p:grpSpPr>
        <p:pic>
          <p:nvPicPr>
            <p:cNvPr id="36" name="Picture 10" descr="Thought Bubble transparent PNG - StickPNG">
              <a:extLst>
                <a:ext uri="{FF2B5EF4-FFF2-40B4-BE49-F238E27FC236}">
                  <a16:creationId xmlns:a16="http://schemas.microsoft.com/office/drawing/2014/main" id="{B6191193-26AA-F743-850F-B8AF4EEA0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A513E4-0504-1845-8748-525A41E6BC98}"/>
                </a:ext>
              </a:extLst>
            </p:cNvPr>
            <p:cNvSpPr txBox="1"/>
            <p:nvPr/>
          </p:nvSpPr>
          <p:spPr>
            <a:xfrm>
              <a:off x="11041076" y="2711335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Constitution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C27726C-47C0-9A4F-B9D9-107ED535A4C5}"/>
              </a:ext>
            </a:extLst>
          </p:cNvPr>
          <p:cNvSpPr txBox="1"/>
          <p:nvPr/>
        </p:nvSpPr>
        <p:spPr>
          <a:xfrm>
            <a:off x="11816111" y="448568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403108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Topic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225C1-1CBC-AB45-A4E5-43999E6853F6}"/>
              </a:ext>
            </a:extLst>
          </p:cNvPr>
          <p:cNvSpPr txBox="1"/>
          <p:nvPr/>
        </p:nvSpPr>
        <p:spPr>
          <a:xfrm>
            <a:off x="2767263" y="1590503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Varied Topics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42F1D-24DB-894A-98CF-668B7FD04037}"/>
              </a:ext>
            </a:extLst>
          </p:cNvPr>
          <p:cNvSpPr txBox="1"/>
          <p:nvPr/>
        </p:nvSpPr>
        <p:spPr>
          <a:xfrm>
            <a:off x="5496144" y="2904982"/>
            <a:ext cx="36381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on topic, human evaluations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098D87-0AD2-304A-9625-A007FAA4E955}"/>
              </a:ext>
            </a:extLst>
          </p:cNvPr>
          <p:cNvSpPr/>
          <p:nvPr/>
        </p:nvSpPr>
        <p:spPr>
          <a:xfrm>
            <a:off x="3183556" y="3402576"/>
            <a:ext cx="822960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C9FB9A-751E-EB40-8630-FC914A92537A}"/>
              </a:ext>
            </a:extLst>
          </p:cNvPr>
          <p:cNvSpPr/>
          <p:nvPr/>
        </p:nvSpPr>
        <p:spPr>
          <a:xfrm>
            <a:off x="3183556" y="4303463"/>
            <a:ext cx="5001768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30361-57EA-BA4A-9DD4-76C60449826E}"/>
              </a:ext>
            </a:extLst>
          </p:cNvPr>
          <p:cNvSpPr txBox="1"/>
          <p:nvPr/>
        </p:nvSpPr>
        <p:spPr>
          <a:xfrm>
            <a:off x="11413156" y="3567091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74%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217498-ECC5-9F46-9052-88051A59CB1F}"/>
              </a:ext>
            </a:extLst>
          </p:cNvPr>
          <p:cNvSpPr txBox="1"/>
          <p:nvPr/>
        </p:nvSpPr>
        <p:spPr>
          <a:xfrm>
            <a:off x="8185324" y="4467978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45%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8C61AC-BBB5-0D45-B392-190E7861BE3E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39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Topic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225C1-1CBC-AB45-A4E5-43999E6853F6}"/>
              </a:ext>
            </a:extLst>
          </p:cNvPr>
          <p:cNvSpPr txBox="1"/>
          <p:nvPr/>
        </p:nvSpPr>
        <p:spPr>
          <a:xfrm>
            <a:off x="2767263" y="1590503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Varied Topics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42F1D-24DB-894A-98CF-668B7FD04037}"/>
              </a:ext>
            </a:extLst>
          </p:cNvPr>
          <p:cNvSpPr txBox="1"/>
          <p:nvPr/>
        </p:nvSpPr>
        <p:spPr>
          <a:xfrm>
            <a:off x="5496144" y="2904982"/>
            <a:ext cx="36381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on topic, human evaluations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098D87-0AD2-304A-9625-A007FAA4E955}"/>
              </a:ext>
            </a:extLst>
          </p:cNvPr>
          <p:cNvSpPr/>
          <p:nvPr/>
        </p:nvSpPr>
        <p:spPr>
          <a:xfrm>
            <a:off x="3183556" y="3402576"/>
            <a:ext cx="822960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C9FB9A-751E-EB40-8630-FC914A92537A}"/>
              </a:ext>
            </a:extLst>
          </p:cNvPr>
          <p:cNvSpPr/>
          <p:nvPr/>
        </p:nvSpPr>
        <p:spPr>
          <a:xfrm>
            <a:off x="3183556" y="4303463"/>
            <a:ext cx="5001768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30361-57EA-BA4A-9DD4-76C60449826E}"/>
              </a:ext>
            </a:extLst>
          </p:cNvPr>
          <p:cNvSpPr txBox="1"/>
          <p:nvPr/>
        </p:nvSpPr>
        <p:spPr>
          <a:xfrm>
            <a:off x="11413156" y="3567091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74%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217498-ECC5-9F46-9052-88051A59CB1F}"/>
              </a:ext>
            </a:extLst>
          </p:cNvPr>
          <p:cNvSpPr txBox="1"/>
          <p:nvPr/>
        </p:nvSpPr>
        <p:spPr>
          <a:xfrm>
            <a:off x="8185324" y="4467978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92A356-4179-9A42-8628-E867D450CF3B}"/>
              </a:ext>
            </a:extLst>
          </p:cNvPr>
          <p:cNvSpPr txBox="1"/>
          <p:nvPr/>
        </p:nvSpPr>
        <p:spPr>
          <a:xfrm>
            <a:off x="5496144" y="5457497"/>
            <a:ext cx="44157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fluency (1-5), human evaluations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046469-42D1-B243-95A5-5A3E6C4E2571}"/>
              </a:ext>
            </a:extLst>
          </p:cNvPr>
          <p:cNvSpPr/>
          <p:nvPr/>
        </p:nvSpPr>
        <p:spPr>
          <a:xfrm>
            <a:off x="3183556" y="5955091"/>
            <a:ext cx="7607808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8FC934-7A05-C04F-95CF-42F3738D5BC1}"/>
              </a:ext>
            </a:extLst>
          </p:cNvPr>
          <p:cNvSpPr/>
          <p:nvPr/>
        </p:nvSpPr>
        <p:spPr>
          <a:xfrm>
            <a:off x="3183556" y="6855978"/>
            <a:ext cx="7406640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3BD93-3F12-9B4E-AE48-3F2A74847CC4}"/>
              </a:ext>
            </a:extLst>
          </p:cNvPr>
          <p:cNvSpPr txBox="1"/>
          <p:nvPr/>
        </p:nvSpPr>
        <p:spPr>
          <a:xfrm>
            <a:off x="10791364" y="6119606"/>
            <a:ext cx="6783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4.16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7B3000-66C7-C548-AD93-80BE7F318285}"/>
              </a:ext>
            </a:extLst>
          </p:cNvPr>
          <p:cNvSpPr txBox="1"/>
          <p:nvPr/>
        </p:nvSpPr>
        <p:spPr>
          <a:xfrm>
            <a:off x="10590196" y="7020493"/>
            <a:ext cx="6783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4.05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8C61AC-BBB5-0D45-B392-190E7861BE3E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6ABFF7-781A-A945-96AF-9AABD09CDB41}"/>
              </a:ext>
            </a:extLst>
          </p:cNvPr>
          <p:cNvCxnSpPr>
            <a:cxnSpLocks/>
          </p:cNvCxnSpPr>
          <p:nvPr/>
        </p:nvCxnSpPr>
        <p:spPr>
          <a:xfrm>
            <a:off x="3183556" y="5723153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1389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B3E693-5D04-B140-9C47-6E2063DAFD35}"/>
              </a:ext>
            </a:extLst>
          </p:cNvPr>
          <p:cNvSpPr/>
          <p:nvPr/>
        </p:nvSpPr>
        <p:spPr>
          <a:xfrm>
            <a:off x="1119522" y="2137718"/>
            <a:ext cx="12391356" cy="2397210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258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</p:spTree>
    <p:extLst>
      <p:ext uri="{BB962C8B-B14F-4D97-AF65-F5344CB8AC3E}">
        <p14:creationId xmlns:p14="http://schemas.microsoft.com/office/powerpoint/2010/main" val="11163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strike="sngStrike" dirty="0"/>
              <a:t>Controlled</a:t>
            </a:r>
            <a:r>
              <a:rPr lang="en-US" dirty="0"/>
              <a:t>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role of a small company called Korn Ferry, which operates two vessels, the Korn and…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A5C00-20F1-D44E-BD96-E8E4FEF23735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A5C00-20F1-D44E-BD96-E8E4FEF2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1891124-7758-BB4A-A1D7-952E6DC3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165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231161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BA5773B-7222-304A-9DB4-6F425D5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7459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4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20">
            <a:extLst>
              <a:ext uri="{FF2B5EF4-FFF2-40B4-BE49-F238E27FC236}">
                <a16:creationId xmlns:a16="http://schemas.microsoft.com/office/drawing/2014/main" id="{3D400540-6BE5-2D46-A673-B3A04A3AD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98956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0F3934BB-A9A5-B241-8741-273140C3D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165358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pic>
        <p:nvPicPr>
          <p:cNvPr id="40" name="Picture 2">
            <a:extLst>
              <a:ext uri="{FF2B5EF4-FFF2-40B4-BE49-F238E27FC236}">
                <a16:creationId xmlns:a16="http://schemas.microsoft.com/office/drawing/2014/main" id="{A4995FFF-CE71-2E42-925C-A163963A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9282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26984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0416722A-64B1-4B46-9547-7553DB380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BA5773B-7222-304A-9DB4-6F425D5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14157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5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20">
            <a:extLst>
              <a:ext uri="{FF2B5EF4-FFF2-40B4-BE49-F238E27FC236}">
                <a16:creationId xmlns:a16="http://schemas.microsoft.com/office/drawing/2014/main" id="{89B1E8F8-D10B-BD44-AB06-B0BD1A926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27481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4638418B-D1A2-C84E-840F-C07017A46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3536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pic>
        <p:nvPicPr>
          <p:cNvPr id="40" name="Picture 2">
            <a:extLst>
              <a:ext uri="{FF2B5EF4-FFF2-40B4-BE49-F238E27FC236}">
                <a16:creationId xmlns:a16="http://schemas.microsoft.com/office/drawing/2014/main" id="{A915DADC-4D79-134B-A45B-5B99D801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444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00956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BA5773B-7222-304A-9DB4-6F425D5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10689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4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E34CF8D2-DB65-184E-A04B-D7CA650E0C95}"/>
              </a:ext>
            </a:extLst>
          </p:cNvPr>
          <p:cNvSpPr txBox="1"/>
          <p:nvPr/>
        </p:nvSpPr>
        <p:spPr>
          <a:xfrm>
            <a:off x="1670930" y="1552560"/>
            <a:ext cx="11412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Style, Math Topic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BE90257-0D41-B142-AD30-682043F1832E}"/>
              </a:ext>
            </a:extLst>
          </p:cNvPr>
          <p:cNvGrpSpPr/>
          <p:nvPr/>
        </p:nvGrpSpPr>
        <p:grpSpPr>
          <a:xfrm>
            <a:off x="10996005" y="4912403"/>
            <a:ext cx="1693881" cy="1716395"/>
            <a:chOff x="10931975" y="2233771"/>
            <a:chExt cx="1693881" cy="1716395"/>
          </a:xfrm>
        </p:grpSpPr>
        <p:pic>
          <p:nvPicPr>
            <p:cNvPr id="50" name="Picture 10" descr="Thought Bubble transparent PNG - StickPNG">
              <a:extLst>
                <a:ext uri="{FF2B5EF4-FFF2-40B4-BE49-F238E27FC236}">
                  <a16:creationId xmlns:a16="http://schemas.microsoft.com/office/drawing/2014/main" id="{8B524613-BD19-0142-A090-D8DA871E6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A7C188-D60F-0645-96DD-4EF5A86E367A}"/>
                    </a:ext>
                  </a:extLst>
                </p:cNvPr>
                <p:cNvSpPr txBox="1"/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5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A7C188-D60F-0645-96DD-4EF5A86E3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52" name="Table 20">
            <a:extLst>
              <a:ext uri="{FF2B5EF4-FFF2-40B4-BE49-F238E27FC236}">
                <a16:creationId xmlns:a16="http://schemas.microsoft.com/office/drawing/2014/main" id="{DCD87AF5-972C-EC43-9FFC-166EEE581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180053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53" name="Table 8">
            <a:extLst>
              <a:ext uri="{FF2B5EF4-FFF2-40B4-BE49-F238E27FC236}">
                <a16:creationId xmlns:a16="http://schemas.microsoft.com/office/drawing/2014/main" id="{7ED7E6DE-5AA6-FE44-85A6-72DD08554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03452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pic>
        <p:nvPicPr>
          <p:cNvPr id="39" name="Picture 2">
            <a:extLst>
              <a:ext uri="{FF2B5EF4-FFF2-40B4-BE49-F238E27FC236}">
                <a16:creationId xmlns:a16="http://schemas.microsoft.com/office/drawing/2014/main" id="{3C1751FE-01EC-E04B-83FC-44F0B077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224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4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A9AA4BF4-DAC9-4C49-B162-585D62EBD7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9788" y="6408086"/>
            <a:ext cx="950976" cy="939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34CF8D2-DB65-184E-A04B-D7CA650E0C95}"/>
              </a:ext>
            </a:extLst>
          </p:cNvPr>
          <p:cNvSpPr txBox="1"/>
          <p:nvPr/>
        </p:nvSpPr>
        <p:spPr>
          <a:xfrm>
            <a:off x="1670930" y="1552560"/>
            <a:ext cx="11412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Style, Math Topic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BE90257-0D41-B142-AD30-682043F1832E}"/>
              </a:ext>
            </a:extLst>
          </p:cNvPr>
          <p:cNvGrpSpPr/>
          <p:nvPr/>
        </p:nvGrpSpPr>
        <p:grpSpPr>
          <a:xfrm>
            <a:off x="10996005" y="4912403"/>
            <a:ext cx="1693881" cy="1716395"/>
            <a:chOff x="10931975" y="2233771"/>
            <a:chExt cx="1693881" cy="1716395"/>
          </a:xfrm>
        </p:grpSpPr>
        <p:pic>
          <p:nvPicPr>
            <p:cNvPr id="50" name="Picture 10" descr="Thought Bubble transparent PNG - StickPNG">
              <a:extLst>
                <a:ext uri="{FF2B5EF4-FFF2-40B4-BE49-F238E27FC236}">
                  <a16:creationId xmlns:a16="http://schemas.microsoft.com/office/drawing/2014/main" id="{8B524613-BD19-0142-A090-D8DA871E6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A7C188-D60F-0645-96DD-4EF5A86E367A}"/>
                    </a:ext>
                  </a:extLst>
                </p:cNvPr>
                <p:cNvSpPr txBox="1"/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5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A7C188-D60F-0645-96DD-4EF5A86E3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BD0ED5D7-68DA-0C43-A4BB-3F0313ACC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Table 9">
            <a:extLst>
              <a:ext uri="{FF2B5EF4-FFF2-40B4-BE49-F238E27FC236}">
                <a16:creationId xmlns:a16="http://schemas.microsoft.com/office/drawing/2014/main" id="{643DE693-7DFE-F943-8CBC-3929DF5A0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01911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52" name="Table 8">
            <a:extLst>
              <a:ext uri="{FF2B5EF4-FFF2-40B4-BE49-F238E27FC236}">
                <a16:creationId xmlns:a16="http://schemas.microsoft.com/office/drawing/2014/main" id="{7373CB1B-19CF-A44A-872F-587454B6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60183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53" name="Table 20">
            <a:extLst>
              <a:ext uri="{FF2B5EF4-FFF2-40B4-BE49-F238E27FC236}">
                <a16:creationId xmlns:a16="http://schemas.microsoft.com/office/drawing/2014/main" id="{312C3180-7E5F-104D-B739-35D9D141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38253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54" name="Table 8">
            <a:extLst>
              <a:ext uri="{FF2B5EF4-FFF2-40B4-BE49-F238E27FC236}">
                <a16:creationId xmlns:a16="http://schemas.microsoft.com/office/drawing/2014/main" id="{6C263B35-6B6F-7E41-BE76-A49F154EC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30343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pSp>
        <p:nvGrpSpPr>
          <p:cNvPr id="55" name="Group 54">
            <a:extLst>
              <a:ext uri="{FF2B5EF4-FFF2-40B4-BE49-F238E27FC236}">
                <a16:creationId xmlns:a16="http://schemas.microsoft.com/office/drawing/2014/main" id="{56FFF44F-72B4-B048-BE01-9B65A8BCEF35}"/>
              </a:ext>
            </a:extLst>
          </p:cNvPr>
          <p:cNvGrpSpPr/>
          <p:nvPr/>
        </p:nvGrpSpPr>
        <p:grpSpPr>
          <a:xfrm>
            <a:off x="12256657" y="6393396"/>
            <a:ext cx="954107" cy="954106"/>
            <a:chOff x="3141432" y="6123141"/>
            <a:chExt cx="1699044" cy="1719951"/>
          </a:xfrm>
        </p:grpSpPr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F02C917B-5716-0949-97DE-C3DBF70E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41432" y="6144049"/>
              <a:ext cx="1699044" cy="1699043"/>
            </a:xfrm>
            <a:prstGeom prst="rect">
              <a:avLst/>
            </a:prstGeom>
          </p:spPr>
        </p:pic>
        <p:pic>
          <p:nvPicPr>
            <p:cNvPr id="62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32748AF0-A404-0643-B34E-70A63339C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0391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E7E17D-CE9D-4647-BD37-A8973E72074C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5209" cy="355254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4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C9AED7-A69C-1C4D-8BF2-6E2BB52A8C6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448547" y="7076352"/>
            <a:ext cx="2864764" cy="833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Table 8">
            <a:extLst>
              <a:ext uri="{FF2B5EF4-FFF2-40B4-BE49-F238E27FC236}">
                <a16:creationId xmlns:a16="http://schemas.microsoft.com/office/drawing/2014/main" id="{D924D60F-63AC-7041-808E-7B8AAA49F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672480"/>
              </p:ext>
            </p:extLst>
          </p:nvPr>
        </p:nvGraphicFramePr>
        <p:xfrm>
          <a:off x="5313311" y="6243443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C29258-A781-624E-91D6-7B6BBBBA0766}"/>
              </a:ext>
            </a:extLst>
          </p:cNvPr>
          <p:cNvCxnSpPr>
            <a:cxnSpLocks/>
          </p:cNvCxnSpPr>
          <p:nvPr/>
        </p:nvCxnSpPr>
        <p:spPr>
          <a:xfrm flipH="1">
            <a:off x="2441987" y="528967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DFF8C7-5760-1E40-979F-AE992FAB1DCD}"/>
              </a:ext>
            </a:extLst>
          </p:cNvPr>
          <p:cNvCxnSpPr>
            <a:cxnSpLocks/>
          </p:cNvCxnSpPr>
          <p:nvPr/>
        </p:nvCxnSpPr>
        <p:spPr>
          <a:xfrm>
            <a:off x="6862739" y="7077042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71AA9D6-5B70-244E-B255-DCD74A1628FE}"/>
              </a:ext>
            </a:extLst>
          </p:cNvPr>
          <p:cNvSpPr txBox="1"/>
          <p:nvPr/>
        </p:nvSpPr>
        <p:spPr>
          <a:xfrm>
            <a:off x="1670930" y="1552560"/>
            <a:ext cx="11412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Style, Math Topic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CEB313-D584-4442-9304-BA97528B8AC0}"/>
              </a:ext>
            </a:extLst>
          </p:cNvPr>
          <p:cNvGrpSpPr/>
          <p:nvPr/>
        </p:nvGrpSpPr>
        <p:grpSpPr>
          <a:xfrm>
            <a:off x="2827802" y="6129682"/>
            <a:ext cx="1970220" cy="1852939"/>
            <a:chOff x="9353703" y="3660934"/>
            <a:chExt cx="1970220" cy="1852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3D4F23F-5AA5-744D-BDB1-7A53AC2E7C40}"/>
                </a:ext>
              </a:extLst>
            </p:cNvPr>
            <p:cNvGrpSpPr/>
            <p:nvPr/>
          </p:nvGrpSpPr>
          <p:grpSpPr>
            <a:xfrm>
              <a:off x="9908591" y="4036368"/>
              <a:ext cx="925937" cy="1007668"/>
              <a:chOff x="11356673" y="3803115"/>
              <a:chExt cx="1277499" cy="1337986"/>
            </a:xfrm>
          </p:grpSpPr>
          <p:pic>
            <p:nvPicPr>
              <p:cNvPr id="74" name="Picture 73" descr="Icon&#10;&#10;Description automatically generated">
                <a:extLst>
                  <a:ext uri="{FF2B5EF4-FFF2-40B4-BE49-F238E27FC236}">
                    <a16:creationId xmlns:a16="http://schemas.microsoft.com/office/drawing/2014/main" id="{0B38F499-7D08-9843-BF51-D11E2BBC1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9EF47E2-BC9E-3748-AEB8-8DFACFC15BF3}"/>
                  </a:ext>
                </a:extLst>
              </p:cNvPr>
              <p:cNvGrpSpPr/>
              <p:nvPr/>
            </p:nvGrpSpPr>
            <p:grpSpPr>
              <a:xfrm>
                <a:off x="11913370" y="3803115"/>
                <a:ext cx="720802" cy="713627"/>
                <a:chOff x="10931975" y="2150945"/>
                <a:chExt cx="1693881" cy="1799221"/>
              </a:xfrm>
            </p:grpSpPr>
            <p:pic>
              <p:nvPicPr>
                <p:cNvPr id="76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3F834110-B953-BD4D-B3F6-B3227D56CF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9C12B0C-A4C0-7E47-B552-C1E106E3C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4958" y="2150945"/>
                      <a:ext cx="1297463" cy="133945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l-GR" sz="20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9C12B0C-A4C0-7E47-B552-C1E106E3CF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24958" y="2150945"/>
                      <a:ext cx="1297463" cy="133945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C69B81EC-414B-3B4D-91C9-DB28BEA9F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953"/>
            <a:stretch/>
          </p:blipFill>
          <p:spPr>
            <a:xfrm>
              <a:off x="9353703" y="3660934"/>
              <a:ext cx="1970220" cy="1852939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5D1F80-BAB8-7E4F-8966-185DEACC1857}"/>
              </a:ext>
            </a:extLst>
          </p:cNvPr>
          <p:cNvGrpSpPr/>
          <p:nvPr/>
        </p:nvGrpSpPr>
        <p:grpSpPr>
          <a:xfrm>
            <a:off x="10996005" y="4912403"/>
            <a:ext cx="1693881" cy="1716395"/>
            <a:chOff x="10931975" y="2233771"/>
            <a:chExt cx="1693881" cy="1716395"/>
          </a:xfrm>
        </p:grpSpPr>
        <p:pic>
          <p:nvPicPr>
            <p:cNvPr id="79" name="Picture 10" descr="Thought Bubble transparent PNG - StickPNG">
              <a:extLst>
                <a:ext uri="{FF2B5EF4-FFF2-40B4-BE49-F238E27FC236}">
                  <a16:creationId xmlns:a16="http://schemas.microsoft.com/office/drawing/2014/main" id="{DBEB89A3-B344-E44F-B931-B908453FC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6F3CD96-6004-4B49-ADB3-ECAB22A3FBCB}"/>
                    </a:ext>
                  </a:extLst>
                </p:cNvPr>
                <p:cNvSpPr txBox="1"/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5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6F3CD96-6004-4B49-ADB3-ECAB22A3F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52523112-F984-7741-A05F-15C1ECB9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2" name="Table 9">
            <a:extLst>
              <a:ext uri="{FF2B5EF4-FFF2-40B4-BE49-F238E27FC236}">
                <a16:creationId xmlns:a16="http://schemas.microsoft.com/office/drawing/2014/main" id="{A6656E29-E248-F94F-9454-7053D19BE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01911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53" name="Table 8">
            <a:extLst>
              <a:ext uri="{FF2B5EF4-FFF2-40B4-BE49-F238E27FC236}">
                <a16:creationId xmlns:a16="http://schemas.microsoft.com/office/drawing/2014/main" id="{7DC46662-7156-4648-8926-878F19D82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60183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55" name="Table 20">
            <a:extLst>
              <a:ext uri="{FF2B5EF4-FFF2-40B4-BE49-F238E27FC236}">
                <a16:creationId xmlns:a16="http://schemas.microsoft.com/office/drawing/2014/main" id="{C62ECB31-21C3-114A-BCFB-0A646832D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38253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59" name="Table 8">
            <a:extLst>
              <a:ext uri="{FF2B5EF4-FFF2-40B4-BE49-F238E27FC236}">
                <a16:creationId xmlns:a16="http://schemas.microsoft.com/office/drawing/2014/main" id="{97A86DF6-AD09-644E-BC2F-672F76357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30343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9141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E7E17D-CE9D-4647-BD37-A8973E72074C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5209" cy="355254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0416722A-64B1-4B46-9547-7553DB380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5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C9AED7-A69C-1C4D-8BF2-6E2BB52A8C66}"/>
              </a:ext>
            </a:extLst>
          </p:cNvPr>
          <p:cNvCxnSpPr>
            <a:cxnSpLocks/>
          </p:cNvCxnSpPr>
          <p:nvPr/>
        </p:nvCxnSpPr>
        <p:spPr>
          <a:xfrm>
            <a:off x="2448547" y="7076352"/>
            <a:ext cx="2864764" cy="833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C29258-A781-624E-91D6-7B6BBBBA0766}"/>
              </a:ext>
            </a:extLst>
          </p:cNvPr>
          <p:cNvCxnSpPr>
            <a:cxnSpLocks/>
          </p:cNvCxnSpPr>
          <p:nvPr/>
        </p:nvCxnSpPr>
        <p:spPr>
          <a:xfrm flipH="1">
            <a:off x="2441987" y="528967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DFF8C7-5760-1E40-979F-AE992FAB1DCD}"/>
              </a:ext>
            </a:extLst>
          </p:cNvPr>
          <p:cNvCxnSpPr>
            <a:cxnSpLocks/>
          </p:cNvCxnSpPr>
          <p:nvPr/>
        </p:nvCxnSpPr>
        <p:spPr>
          <a:xfrm>
            <a:off x="6862739" y="7077042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71AA9D6-5B70-244E-B255-DCD74A1628FE}"/>
              </a:ext>
            </a:extLst>
          </p:cNvPr>
          <p:cNvSpPr txBox="1"/>
          <p:nvPr/>
        </p:nvSpPr>
        <p:spPr>
          <a:xfrm>
            <a:off x="1670930" y="1552560"/>
            <a:ext cx="11412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Style, Math Topic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CEB313-D584-4442-9304-BA97528B8AC0}"/>
              </a:ext>
            </a:extLst>
          </p:cNvPr>
          <p:cNvGrpSpPr/>
          <p:nvPr/>
        </p:nvGrpSpPr>
        <p:grpSpPr>
          <a:xfrm>
            <a:off x="2827802" y="6129682"/>
            <a:ext cx="1970220" cy="1852939"/>
            <a:chOff x="9353703" y="3660934"/>
            <a:chExt cx="1970220" cy="185293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3D4F23F-5AA5-744D-BDB1-7A53AC2E7C40}"/>
                </a:ext>
              </a:extLst>
            </p:cNvPr>
            <p:cNvGrpSpPr/>
            <p:nvPr/>
          </p:nvGrpSpPr>
          <p:grpSpPr>
            <a:xfrm>
              <a:off x="9908591" y="4036368"/>
              <a:ext cx="925937" cy="1007668"/>
              <a:chOff x="11356673" y="3803115"/>
              <a:chExt cx="1277499" cy="1337986"/>
            </a:xfrm>
          </p:grpSpPr>
          <p:pic>
            <p:nvPicPr>
              <p:cNvPr id="74" name="Picture 73" descr="Icon&#10;&#10;Description automatically generated">
                <a:extLst>
                  <a:ext uri="{FF2B5EF4-FFF2-40B4-BE49-F238E27FC236}">
                    <a16:creationId xmlns:a16="http://schemas.microsoft.com/office/drawing/2014/main" id="{0B38F499-7D08-9843-BF51-D11E2BBC1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9EF47E2-BC9E-3748-AEB8-8DFACFC15BF3}"/>
                  </a:ext>
                </a:extLst>
              </p:cNvPr>
              <p:cNvGrpSpPr/>
              <p:nvPr/>
            </p:nvGrpSpPr>
            <p:grpSpPr>
              <a:xfrm>
                <a:off x="11913370" y="3803115"/>
                <a:ext cx="720802" cy="713627"/>
                <a:chOff x="10931975" y="2150945"/>
                <a:chExt cx="1693881" cy="1799221"/>
              </a:xfrm>
            </p:grpSpPr>
            <p:pic>
              <p:nvPicPr>
                <p:cNvPr id="76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3F834110-B953-BD4D-B3F6-B3227D56CF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9C12B0C-A4C0-7E47-B552-C1E106E3C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4958" y="2150945"/>
                      <a:ext cx="1297463" cy="133945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l-GR" sz="20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9C12B0C-A4C0-7E47-B552-C1E106E3CF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24958" y="2150945"/>
                      <a:ext cx="1297463" cy="133945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C69B81EC-414B-3B4D-91C9-DB28BEA9F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953"/>
            <a:stretch/>
          </p:blipFill>
          <p:spPr>
            <a:xfrm>
              <a:off x="9353703" y="3660934"/>
              <a:ext cx="1970220" cy="1852939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5D1F80-BAB8-7E4F-8966-185DEACC1857}"/>
              </a:ext>
            </a:extLst>
          </p:cNvPr>
          <p:cNvGrpSpPr/>
          <p:nvPr/>
        </p:nvGrpSpPr>
        <p:grpSpPr>
          <a:xfrm>
            <a:off x="10996005" y="4912403"/>
            <a:ext cx="1693881" cy="1716395"/>
            <a:chOff x="10931975" y="2233771"/>
            <a:chExt cx="1693881" cy="1716395"/>
          </a:xfrm>
        </p:grpSpPr>
        <p:pic>
          <p:nvPicPr>
            <p:cNvPr id="79" name="Picture 10" descr="Thought Bubble transparent PNG - StickPNG">
              <a:extLst>
                <a:ext uri="{FF2B5EF4-FFF2-40B4-BE49-F238E27FC236}">
                  <a16:creationId xmlns:a16="http://schemas.microsoft.com/office/drawing/2014/main" id="{DBEB89A3-B344-E44F-B931-B908453FC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6F3CD96-6004-4B49-ADB3-ECAB22A3FBCB}"/>
                    </a:ext>
                  </a:extLst>
                </p:cNvPr>
                <p:cNvSpPr txBox="1"/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5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6F3CD96-6004-4B49-ADB3-ECAB22A3F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5412" y="2362493"/>
                  <a:ext cx="767005" cy="92333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F68747F5-67A0-DA47-B9F1-B7C6FC3A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Table 8">
            <a:extLst>
              <a:ext uri="{FF2B5EF4-FFF2-40B4-BE49-F238E27FC236}">
                <a16:creationId xmlns:a16="http://schemas.microsoft.com/office/drawing/2014/main" id="{577741A9-57CA-284E-89BC-19618C052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78163"/>
              </p:ext>
            </p:extLst>
          </p:nvPr>
        </p:nvGraphicFramePr>
        <p:xfrm>
          <a:off x="5313311" y="6243443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2" name="Table 9">
            <a:extLst>
              <a:ext uri="{FF2B5EF4-FFF2-40B4-BE49-F238E27FC236}">
                <a16:creationId xmlns:a16="http://schemas.microsoft.com/office/drawing/2014/main" id="{A47FF9EA-ACC8-1E43-91F4-35DE8804A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22244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67" name="Table 8">
            <a:extLst>
              <a:ext uri="{FF2B5EF4-FFF2-40B4-BE49-F238E27FC236}">
                <a16:creationId xmlns:a16="http://schemas.microsoft.com/office/drawing/2014/main" id="{C5C0197D-B735-8642-BCDB-9F3155B5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24389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8" name="Table 20">
            <a:extLst>
              <a:ext uri="{FF2B5EF4-FFF2-40B4-BE49-F238E27FC236}">
                <a16:creationId xmlns:a16="http://schemas.microsoft.com/office/drawing/2014/main" id="{648ABCF4-7835-F94B-9EEE-96D79E82A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76397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69" name="Table 8">
            <a:extLst>
              <a:ext uri="{FF2B5EF4-FFF2-40B4-BE49-F238E27FC236}">
                <a16:creationId xmlns:a16="http://schemas.microsoft.com/office/drawing/2014/main" id="{8CC3B1BB-3716-E14F-810A-1AFEE419A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396696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908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AE52AC-580A-574C-8DA6-3D8EEFBE2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7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and thou art a good friend 	of mine. The King’s 	Guard…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401468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375888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60" y="4421240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CF7103-BDDD-164A-B98C-A84026A58A37}"/>
              </a:ext>
            </a:extLst>
          </p:cNvPr>
          <p:cNvGrpSpPr/>
          <p:nvPr/>
        </p:nvGrpSpPr>
        <p:grpSpPr>
          <a:xfrm>
            <a:off x="12466652" y="4421240"/>
            <a:ext cx="1014984" cy="1014984"/>
            <a:chOff x="6382509" y="6241760"/>
            <a:chExt cx="1865376" cy="1865376"/>
          </a:xfrm>
        </p:grpSpPr>
        <p:pic>
          <p:nvPicPr>
            <p:cNvPr id="37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36C7C4E8-4EA4-2B4F-9A28-BEAFBAB96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50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1B76CDC3-0339-1C43-9410-B99952AA0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7238710" y="6335636"/>
              <a:ext cx="598866" cy="59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40D54CDA-C1C0-1B40-83BB-5FA92DF5127A}"/>
                </a:ext>
              </a:extLst>
            </p:cNvPr>
            <p:cNvSpPr/>
            <p:nvPr/>
          </p:nvSpPr>
          <p:spPr>
            <a:xfrm rot="5612176">
              <a:off x="6948350" y="7311489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5F3B538-6B04-8B4C-8690-9F34956123D6}"/>
                </a:ext>
              </a:extLst>
            </p:cNvPr>
            <p:cNvSpPr/>
            <p:nvPr/>
          </p:nvSpPr>
          <p:spPr>
            <a:xfrm rot="1584501">
              <a:off x="6679916" y="6844898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F2DFCB8-EFFA-6B4F-A1EE-B16501123B1F}"/>
                </a:ext>
              </a:extLst>
            </p:cNvPr>
            <p:cNvSpPr/>
            <p:nvPr/>
          </p:nvSpPr>
          <p:spPr>
            <a:xfrm rot="20365664">
              <a:off x="7156756" y="6882090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46357" y="49690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45740" y="5103692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118603" y="56137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93995" y="5339743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CE695C1-D61A-EC44-9508-D6969B91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BABEA7F-5B78-A142-8FBD-C900CB7D28F8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31" name="Picture 6" descr="998 Fudge Illustrations &amp; Clip Art - iStock">
              <a:extLst>
                <a:ext uri="{FF2B5EF4-FFF2-40B4-BE49-F238E27FC236}">
                  <a16:creationId xmlns:a16="http://schemas.microsoft.com/office/drawing/2014/main" id="{A6132F46-101F-3A42-9056-DAA2F542A7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98B0B70-67DC-C048-80BB-082A8DC7098E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199809-AD9D-0041-9877-6486DC3F3BA9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410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462387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4494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EA685-5276-1B44-BF2C-630FE18D9E82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4" name="Picture 6" descr="998 Fudge Illustrations &amp; Clip Art - iStock">
              <a:extLst>
                <a:ext uri="{FF2B5EF4-FFF2-40B4-BE49-F238E27FC236}">
                  <a16:creationId xmlns:a16="http://schemas.microsoft.com/office/drawing/2014/main" id="{C4EC630C-2DCD-E746-BD4E-F874CE2EA4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605A92-2A21-D943-BDEA-4495BD537BC6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2FF30-EBB8-4146-9483-B7B66044FE12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9340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462387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72151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093F9-19FC-A641-AA13-9E0633048D24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4" name="Picture 6" descr="998 Fudge Illustrations &amp; Clip Art - iStock">
              <a:extLst>
                <a:ext uri="{FF2B5EF4-FFF2-40B4-BE49-F238E27FC236}">
                  <a16:creationId xmlns:a16="http://schemas.microsoft.com/office/drawing/2014/main" id="{4E445340-C366-3C46-8AB0-1D9BA67BB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9A894E-4771-7D46-8768-B4F5E892A2B2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044A77-EBA5-E74D-A99A-CC4EF420F763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180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strike="sngStrike" dirty="0"/>
              <a:t>Controlled</a:t>
            </a:r>
            <a:r>
              <a:rPr lang="en-US" dirty="0"/>
              <a:t>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role of a small company called Korn Ferry, which operates two vessels, the Korn and…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1798833-7A69-4C4C-B37E-F6A0D7F1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754" y="4278964"/>
            <a:ext cx="954107" cy="95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95CDB7-587F-884D-84CC-8C7D3360A31A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95CDB7-587F-884D-84CC-8C7D3360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0E2C8CFD-F3D3-3048-8056-90A6A662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8740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462387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D9D78D-661B-7B40-8E38-EF7CED491A6D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4" name="Picture 6" descr="998 Fudge Illustrations &amp; Clip Art - iStock">
              <a:extLst>
                <a:ext uri="{FF2B5EF4-FFF2-40B4-BE49-F238E27FC236}">
                  <a16:creationId xmlns:a16="http://schemas.microsoft.com/office/drawing/2014/main" id="{B8D49F2E-CB29-F044-BF3C-FCDB7C9508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1FF5B7-E0C6-6148-AE39-9859C924872D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016D29-33C5-BD4A-985E-09B2D1A797CD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847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</a:t>
            </a:r>
            <a:r>
              <a:rPr lang="en-US" sz="2000" strike="sngStrike" dirty="0">
                <a:solidFill>
                  <a:srgbClr val="E5E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pretty clear.</a:t>
            </a:r>
            <a:endParaRPr lang="en-US" sz="2000" strike="sngStrike" dirty="0">
              <a:solidFill>
                <a:srgbClr val="B8CBE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D85083-A763-DC4D-BCF7-448388F4CF5C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15" name="Picture 6" descr="998 Fudge Illustrations &amp; Clip Art - iStock">
              <a:extLst>
                <a:ext uri="{FF2B5EF4-FFF2-40B4-BE49-F238E27FC236}">
                  <a16:creationId xmlns:a16="http://schemas.microsoft.com/office/drawing/2014/main" id="{FF39820F-95A5-554F-B822-8ECA8CD39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B44C4E-9753-954D-9122-AC5D2D563F86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9AAF17-F743-204E-92A5-DC0A2A50CB8D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72659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987AF9B-4A17-5248-8BDD-97A441E72627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7" name="Picture 6" descr="998 Fudge Illustrations &amp; Clip Art - iStock">
              <a:extLst>
                <a:ext uri="{FF2B5EF4-FFF2-40B4-BE49-F238E27FC236}">
                  <a16:creationId xmlns:a16="http://schemas.microsoft.com/office/drawing/2014/main" id="{A931819B-E020-8543-90B9-042CB0657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AFCA0D-2A79-2D48-855E-0662315A081F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A62808-216B-0C4F-8869-2E01EBD0A453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5727AB-D809-6A4E-BAED-97F0C605DF75}"/>
              </a:ext>
            </a:extLst>
          </p:cNvPr>
          <p:cNvGrpSpPr/>
          <p:nvPr/>
        </p:nvGrpSpPr>
        <p:grpSpPr>
          <a:xfrm>
            <a:off x="9566421" y="5900358"/>
            <a:ext cx="1865376" cy="1865376"/>
            <a:chOff x="9566421" y="5900358"/>
            <a:chExt cx="1865376" cy="1865376"/>
          </a:xfrm>
        </p:grpSpPr>
        <p:pic>
          <p:nvPicPr>
            <p:cNvPr id="25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C67E4589-8AA6-EC46-A388-959A00846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421" y="5900358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63888CB-04C5-264E-95D0-467545F294BC}"/>
                </a:ext>
              </a:extLst>
            </p:cNvPr>
            <p:cNvSpPr/>
            <p:nvPr/>
          </p:nvSpPr>
          <p:spPr>
            <a:xfrm rot="160113">
              <a:off x="9926318" y="6448209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997E798-3708-5D43-A166-69AC8C40E4DD}"/>
                </a:ext>
              </a:extLst>
            </p:cNvPr>
            <p:cNvSpPr/>
            <p:nvPr/>
          </p:nvSpPr>
          <p:spPr>
            <a:xfrm rot="271405">
              <a:off x="10325701" y="6582810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94E2BD7-8746-AB4D-A3FB-1FC631C51813}"/>
                </a:ext>
              </a:extLst>
            </p:cNvPr>
            <p:cNvSpPr/>
            <p:nvPr/>
          </p:nvSpPr>
          <p:spPr>
            <a:xfrm rot="378359">
              <a:off x="10098564" y="7092909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666" name="Picture 2" descr="Thinking Emoji Hand Png - Png-stock.com">
              <a:extLst>
                <a:ext uri="{FF2B5EF4-FFF2-40B4-BE49-F238E27FC236}">
                  <a16:creationId xmlns:a16="http://schemas.microsoft.com/office/drawing/2014/main" id="{29AD02E0-F134-924F-ADC2-F206B9F91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9" t="45484" r="26353"/>
            <a:stretch/>
          </p:blipFill>
          <p:spPr bwMode="auto">
            <a:xfrm>
              <a:off x="9773956" y="6818861"/>
              <a:ext cx="1082918" cy="8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447F75-7779-C940-B111-7F900A430A38}"/>
              </a:ext>
            </a:extLst>
          </p:cNvPr>
          <p:cNvGrpSpPr/>
          <p:nvPr/>
        </p:nvGrpSpPr>
        <p:grpSpPr>
          <a:xfrm>
            <a:off x="2034147" y="5377830"/>
            <a:ext cx="1970220" cy="1852939"/>
            <a:chOff x="923434" y="5951399"/>
            <a:chExt cx="1970220" cy="18529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028D35-46AD-9440-8E6A-3409988098D7}"/>
                </a:ext>
              </a:extLst>
            </p:cNvPr>
            <p:cNvGrpSpPr/>
            <p:nvPr/>
          </p:nvGrpSpPr>
          <p:grpSpPr>
            <a:xfrm>
              <a:off x="1461381" y="6388239"/>
              <a:ext cx="943777" cy="939738"/>
              <a:chOff x="9566421" y="5900358"/>
              <a:chExt cx="1865376" cy="1865376"/>
            </a:xfrm>
          </p:grpSpPr>
          <p:pic>
            <p:nvPicPr>
              <p:cNvPr id="15" name="Picture 2" descr="William Shakespeare - Quotes, Plays &amp; Wife - Biography">
                <a:extLst>
                  <a:ext uri="{FF2B5EF4-FFF2-40B4-BE49-F238E27FC236}">
                    <a16:creationId xmlns:a16="http://schemas.microsoft.com/office/drawing/2014/main" id="{82FF1724-7A54-CB40-9707-C5F5D2F236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421" y="5900358"/>
                <a:ext cx="1865376" cy="186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07A58C0-58BB-AB4E-B37E-DF5ECA4B1758}"/>
                  </a:ext>
                </a:extLst>
              </p:cNvPr>
              <p:cNvSpPr/>
              <p:nvPr/>
            </p:nvSpPr>
            <p:spPr>
              <a:xfrm rot="160113">
                <a:off x="9926318" y="6447828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1B67A3F-44A1-E745-83D8-79ADA77AC014}"/>
                  </a:ext>
                </a:extLst>
              </p:cNvPr>
              <p:cNvSpPr/>
              <p:nvPr/>
            </p:nvSpPr>
            <p:spPr>
              <a:xfrm rot="271405">
                <a:off x="10325701" y="6582810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F686867-6252-5241-8E40-1E3F2F466944}"/>
                  </a:ext>
                </a:extLst>
              </p:cNvPr>
              <p:cNvSpPr/>
              <p:nvPr/>
            </p:nvSpPr>
            <p:spPr>
              <a:xfrm rot="378359">
                <a:off x="10098564" y="7092909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" descr="Thinking Emoji Hand Png - Png-stock.com">
                <a:extLst>
                  <a:ext uri="{FF2B5EF4-FFF2-40B4-BE49-F238E27FC236}">
                    <a16:creationId xmlns:a16="http://schemas.microsoft.com/office/drawing/2014/main" id="{7A0A1DE9-E01E-2F4A-93EC-A6C39F5B2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t="45484" r="26353"/>
              <a:stretch/>
            </p:blipFill>
            <p:spPr bwMode="auto">
              <a:xfrm>
                <a:off x="9773956" y="6818861"/>
                <a:ext cx="1082918" cy="8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F5A45FB2-4119-4640-B065-624BBA83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23434" y="5951399"/>
              <a:ext cx="1970220" cy="1852939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8D6ED7-CF35-9A41-AF79-E65F2C0AFD25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</a:t>
            </a:r>
            <a:r>
              <a:rPr lang="en-US" sz="2000" strike="sngStrike" dirty="0">
                <a:solidFill>
                  <a:srgbClr val="E5E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pretty clear.</a:t>
            </a:r>
          </a:p>
        </p:txBody>
      </p:sp>
    </p:spTree>
    <p:extLst>
      <p:ext uri="{BB962C8B-B14F-4D97-AF65-F5344CB8AC3E}">
        <p14:creationId xmlns:p14="http://schemas.microsoft.com/office/powerpoint/2010/main" val="14616028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DBA21-CD8E-FE48-8126-7149F3B1286B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4" name="Picture 6" descr="998 Fudge Illustrations &amp; Clip Art - iStock">
              <a:extLst>
                <a:ext uri="{FF2B5EF4-FFF2-40B4-BE49-F238E27FC236}">
                  <a16:creationId xmlns:a16="http://schemas.microsoft.com/office/drawing/2014/main" id="{5FD8ECE8-4D4F-EC43-89EC-779841F50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EE845E-C8F5-4D49-A76E-A13304413772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B73DE3-41E1-B94D-8CB9-564916605B37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9D18DE-D934-7F43-9E74-C16A09E60F0F}"/>
              </a:ext>
            </a:extLst>
          </p:cNvPr>
          <p:cNvGrpSpPr/>
          <p:nvPr/>
        </p:nvGrpSpPr>
        <p:grpSpPr>
          <a:xfrm>
            <a:off x="2034147" y="5377830"/>
            <a:ext cx="1970220" cy="1852939"/>
            <a:chOff x="923434" y="5951399"/>
            <a:chExt cx="1970220" cy="1852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C846C43-1D28-4640-8054-E5BBB2050EEE}"/>
                </a:ext>
              </a:extLst>
            </p:cNvPr>
            <p:cNvGrpSpPr/>
            <p:nvPr/>
          </p:nvGrpSpPr>
          <p:grpSpPr>
            <a:xfrm>
              <a:off x="1461381" y="6388239"/>
              <a:ext cx="943777" cy="939738"/>
              <a:chOff x="9566421" y="5900358"/>
              <a:chExt cx="1865376" cy="1865376"/>
            </a:xfrm>
          </p:grpSpPr>
          <p:pic>
            <p:nvPicPr>
              <p:cNvPr id="32" name="Picture 2" descr="William Shakespeare - Quotes, Plays &amp; Wife - Biography">
                <a:extLst>
                  <a:ext uri="{FF2B5EF4-FFF2-40B4-BE49-F238E27FC236}">
                    <a16:creationId xmlns:a16="http://schemas.microsoft.com/office/drawing/2014/main" id="{77A114B7-9A43-744E-BA38-C257377ADF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421" y="5900358"/>
                <a:ext cx="1865376" cy="186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E5EA4C6-0204-DE49-AAEA-90F573492910}"/>
                  </a:ext>
                </a:extLst>
              </p:cNvPr>
              <p:cNvSpPr/>
              <p:nvPr/>
            </p:nvSpPr>
            <p:spPr>
              <a:xfrm rot="160113">
                <a:off x="9926318" y="6447828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27056B-3798-9E4F-926A-31D95BF490CA}"/>
                  </a:ext>
                </a:extLst>
              </p:cNvPr>
              <p:cNvSpPr/>
              <p:nvPr/>
            </p:nvSpPr>
            <p:spPr>
              <a:xfrm rot="271405">
                <a:off x="10325701" y="6582810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3AAE6289-C949-1141-A8EE-74781FDFBAA4}"/>
                  </a:ext>
                </a:extLst>
              </p:cNvPr>
              <p:cNvSpPr/>
              <p:nvPr/>
            </p:nvSpPr>
            <p:spPr>
              <a:xfrm rot="378359">
                <a:off x="10098564" y="7092909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2" descr="Thinking Emoji Hand Png - Png-stock.com">
                <a:extLst>
                  <a:ext uri="{FF2B5EF4-FFF2-40B4-BE49-F238E27FC236}">
                    <a16:creationId xmlns:a16="http://schemas.microsoft.com/office/drawing/2014/main" id="{04C74214-2A46-4040-8E5C-2ACE56A6A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t="45484" r="26353"/>
              <a:stretch/>
            </p:blipFill>
            <p:spPr bwMode="auto">
              <a:xfrm>
                <a:off x="9773956" y="6818861"/>
                <a:ext cx="1082918" cy="8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4465326A-D84B-5048-8CF4-A72D253F3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23434" y="5951399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11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5CA2E63-948F-1746-BDDA-E8E0BF1CF036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49" name="Picture 6" descr="998 Fudge Illustrations &amp; Clip Art - iStock">
              <a:extLst>
                <a:ext uri="{FF2B5EF4-FFF2-40B4-BE49-F238E27FC236}">
                  <a16:creationId xmlns:a16="http://schemas.microsoft.com/office/drawing/2014/main" id="{A07BFAFF-E651-FB44-A553-9AA8D66007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B5B729-E59F-EE49-9D8F-770D8D69294A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E21BB9-3E9E-BD43-9CAB-45C1E4F99AA4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A992E-C91E-C74B-8BE1-A3933354382D}"/>
              </a:ext>
            </a:extLst>
          </p:cNvPr>
          <p:cNvGrpSpPr/>
          <p:nvPr/>
        </p:nvGrpSpPr>
        <p:grpSpPr>
          <a:xfrm>
            <a:off x="12466652" y="6358360"/>
            <a:ext cx="1014984" cy="1014984"/>
            <a:chOff x="6382509" y="6241760"/>
            <a:chExt cx="1865376" cy="1865376"/>
          </a:xfrm>
        </p:grpSpPr>
        <p:pic>
          <p:nvPicPr>
            <p:cNvPr id="37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30ADCD4F-4D53-434A-8E9D-9E8908DD2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50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032DF715-F515-3C4E-BA6B-D2BFF8CE5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7238710" y="6335636"/>
              <a:ext cx="598866" cy="59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F28E2BF7-422E-9D4A-A7DE-FCDAC015729A}"/>
                </a:ext>
              </a:extLst>
            </p:cNvPr>
            <p:cNvSpPr/>
            <p:nvPr/>
          </p:nvSpPr>
          <p:spPr>
            <a:xfrm rot="5612176">
              <a:off x="6948350" y="7311489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9BBA6E9-D701-B04B-B5F3-90B3CC54DC15}"/>
                </a:ext>
              </a:extLst>
            </p:cNvPr>
            <p:cNvSpPr/>
            <p:nvPr/>
          </p:nvSpPr>
          <p:spPr>
            <a:xfrm rot="1584501">
              <a:off x="6679916" y="6844898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4511CB4-24D5-8342-A2B4-5675D983EA08}"/>
                </a:ext>
              </a:extLst>
            </p:cNvPr>
            <p:cNvSpPr/>
            <p:nvPr/>
          </p:nvSpPr>
          <p:spPr>
            <a:xfrm rot="20365664">
              <a:off x="7156756" y="6882090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BBFB5A-6630-3A40-AC49-B595F9D50CEF}"/>
              </a:ext>
            </a:extLst>
          </p:cNvPr>
          <p:cNvSpPr txBox="1"/>
          <p:nvPr/>
        </p:nvSpPr>
        <p:spPr>
          <a:xfrm>
            <a:off x="11462387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1ADDBB-BAD0-984B-AADA-7EA6A1B1F872}"/>
              </a:ext>
            </a:extLst>
          </p:cNvPr>
          <p:cNvGrpSpPr/>
          <p:nvPr/>
        </p:nvGrpSpPr>
        <p:grpSpPr>
          <a:xfrm>
            <a:off x="2034147" y="5377830"/>
            <a:ext cx="1970220" cy="1852939"/>
            <a:chOff x="923434" y="5951399"/>
            <a:chExt cx="1970220" cy="185293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41F0B16-8BFF-6041-B87D-BA9E31797830}"/>
                </a:ext>
              </a:extLst>
            </p:cNvPr>
            <p:cNvGrpSpPr/>
            <p:nvPr/>
          </p:nvGrpSpPr>
          <p:grpSpPr>
            <a:xfrm>
              <a:off x="1461381" y="6388239"/>
              <a:ext cx="943777" cy="939738"/>
              <a:chOff x="9566421" y="5900358"/>
              <a:chExt cx="1865376" cy="1865376"/>
            </a:xfrm>
          </p:grpSpPr>
          <p:pic>
            <p:nvPicPr>
              <p:cNvPr id="54" name="Picture 2" descr="William Shakespeare - Quotes, Plays &amp; Wife - Biography">
                <a:extLst>
                  <a:ext uri="{FF2B5EF4-FFF2-40B4-BE49-F238E27FC236}">
                    <a16:creationId xmlns:a16="http://schemas.microsoft.com/office/drawing/2014/main" id="{FE4DC78F-9EAA-4746-AB3F-F686925BB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421" y="5900358"/>
                <a:ext cx="1865376" cy="186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494B4C4F-B909-CB48-B4DC-F3A6F4BA069A}"/>
                  </a:ext>
                </a:extLst>
              </p:cNvPr>
              <p:cNvSpPr/>
              <p:nvPr/>
            </p:nvSpPr>
            <p:spPr>
              <a:xfrm rot="160113">
                <a:off x="9926318" y="6447828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5A9B0FFA-A1BA-8F41-AEB5-D6CB3D802CEE}"/>
                  </a:ext>
                </a:extLst>
              </p:cNvPr>
              <p:cNvSpPr/>
              <p:nvPr/>
            </p:nvSpPr>
            <p:spPr>
              <a:xfrm rot="271405">
                <a:off x="10325701" y="6582810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EC2B5121-9EDC-1946-8EFF-4F590305C986}"/>
                  </a:ext>
                </a:extLst>
              </p:cNvPr>
              <p:cNvSpPr/>
              <p:nvPr/>
            </p:nvSpPr>
            <p:spPr>
              <a:xfrm rot="378359">
                <a:off x="10098564" y="7092909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Picture 2" descr="Thinking Emoji Hand Png - Png-stock.com">
                <a:extLst>
                  <a:ext uri="{FF2B5EF4-FFF2-40B4-BE49-F238E27FC236}">
                    <a16:creationId xmlns:a16="http://schemas.microsoft.com/office/drawing/2014/main" id="{FABEA8EB-C5D8-4C4E-B8AC-9CCF112A5A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t="45484" r="26353"/>
              <a:stretch/>
            </p:blipFill>
            <p:spPr bwMode="auto">
              <a:xfrm>
                <a:off x="9773956" y="6818861"/>
                <a:ext cx="1082918" cy="8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CF10B554-DFB0-374C-9BC3-655F76164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953"/>
            <a:stretch/>
          </p:blipFill>
          <p:spPr>
            <a:xfrm>
              <a:off x="923434" y="5951399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0532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04824A8-8FBE-6B4A-B4F5-53F5E817ADC3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4" name="Picture 6" descr="998 Fudge Illustrations &amp; Clip Art - iStock">
              <a:extLst>
                <a:ext uri="{FF2B5EF4-FFF2-40B4-BE49-F238E27FC236}">
                  <a16:creationId xmlns:a16="http://schemas.microsoft.com/office/drawing/2014/main" id="{FCC06701-9731-6842-98AF-E96D2EE1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364953-B893-CA44-A3D3-744C8B99EE53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574350-E31F-B34C-9B82-3D5AE283AB54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C1B4BA-2A85-544A-8C0C-C538D980F417}"/>
              </a:ext>
            </a:extLst>
          </p:cNvPr>
          <p:cNvGrpSpPr/>
          <p:nvPr/>
        </p:nvGrpSpPr>
        <p:grpSpPr>
          <a:xfrm>
            <a:off x="2034147" y="5377830"/>
            <a:ext cx="1970220" cy="1852939"/>
            <a:chOff x="923434" y="5951399"/>
            <a:chExt cx="1970220" cy="18529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7A05134-040F-1B46-B073-8A0DAF1D0A9A}"/>
                </a:ext>
              </a:extLst>
            </p:cNvPr>
            <p:cNvGrpSpPr/>
            <p:nvPr/>
          </p:nvGrpSpPr>
          <p:grpSpPr>
            <a:xfrm>
              <a:off x="1461381" y="6388239"/>
              <a:ext cx="943777" cy="939738"/>
              <a:chOff x="9566421" y="5900358"/>
              <a:chExt cx="1865376" cy="1865376"/>
            </a:xfrm>
          </p:grpSpPr>
          <p:pic>
            <p:nvPicPr>
              <p:cNvPr id="34" name="Picture 2" descr="William Shakespeare - Quotes, Plays &amp; Wife - Biography">
                <a:extLst>
                  <a:ext uri="{FF2B5EF4-FFF2-40B4-BE49-F238E27FC236}">
                    <a16:creationId xmlns:a16="http://schemas.microsoft.com/office/drawing/2014/main" id="{7FBBE36A-535B-484D-822E-E6BB17889E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421" y="5900358"/>
                <a:ext cx="1865376" cy="186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E461568-0D05-0D41-AA52-3C4335B8632F}"/>
                  </a:ext>
                </a:extLst>
              </p:cNvPr>
              <p:cNvSpPr/>
              <p:nvPr/>
            </p:nvSpPr>
            <p:spPr>
              <a:xfrm rot="160113">
                <a:off x="9926318" y="6447828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8BF43DA-AC43-1F41-B9BA-853965509C7D}"/>
                  </a:ext>
                </a:extLst>
              </p:cNvPr>
              <p:cNvSpPr/>
              <p:nvPr/>
            </p:nvSpPr>
            <p:spPr>
              <a:xfrm rot="271405">
                <a:off x="10325701" y="6582810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CC30E85-B9AA-E844-B253-5382F8191FA0}"/>
                  </a:ext>
                </a:extLst>
              </p:cNvPr>
              <p:cNvSpPr/>
              <p:nvPr/>
            </p:nvSpPr>
            <p:spPr>
              <a:xfrm rot="378359">
                <a:off x="10098564" y="7092909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2" descr="Thinking Emoji Hand Png - Png-stock.com">
                <a:extLst>
                  <a:ext uri="{FF2B5EF4-FFF2-40B4-BE49-F238E27FC236}">
                    <a16:creationId xmlns:a16="http://schemas.microsoft.com/office/drawing/2014/main" id="{875B2889-2784-6D47-A0E8-E8DD50516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t="45484" r="26353"/>
              <a:stretch/>
            </p:blipFill>
            <p:spPr bwMode="auto">
              <a:xfrm>
                <a:off x="9773956" y="6818861"/>
                <a:ext cx="1082918" cy="8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6663258C-CE73-5C45-9617-7C2189594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23434" y="5951399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369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34646E-696B-C44B-9FF4-19440D091F39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7" name="Picture 6" descr="998 Fudge Illustrations &amp; Clip Art - iStock">
              <a:extLst>
                <a:ext uri="{FF2B5EF4-FFF2-40B4-BE49-F238E27FC236}">
                  <a16:creationId xmlns:a16="http://schemas.microsoft.com/office/drawing/2014/main" id="{7E1A64D4-736C-E94D-A504-815291BBE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5C8D52-973C-A14A-9F93-877C9F68430D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F4B424-EDB4-1945-B892-ACD4D9EC9B75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3B1580-6DCA-8544-A3E2-C32A981E9A63}"/>
              </a:ext>
            </a:extLst>
          </p:cNvPr>
          <p:cNvGrpSpPr/>
          <p:nvPr/>
        </p:nvGrpSpPr>
        <p:grpSpPr>
          <a:xfrm>
            <a:off x="2034147" y="5377830"/>
            <a:ext cx="1970220" cy="1852939"/>
            <a:chOff x="923434" y="5951399"/>
            <a:chExt cx="1970220" cy="185293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96C03A3-795A-F841-8E4E-D288B30E2DF1}"/>
                </a:ext>
              </a:extLst>
            </p:cNvPr>
            <p:cNvGrpSpPr/>
            <p:nvPr/>
          </p:nvGrpSpPr>
          <p:grpSpPr>
            <a:xfrm>
              <a:off x="1461381" y="6388239"/>
              <a:ext cx="943777" cy="939738"/>
              <a:chOff x="9566421" y="5900358"/>
              <a:chExt cx="1865376" cy="1865376"/>
            </a:xfrm>
          </p:grpSpPr>
          <p:pic>
            <p:nvPicPr>
              <p:cNvPr id="40" name="Picture 2" descr="William Shakespeare - Quotes, Plays &amp; Wife - Biography">
                <a:extLst>
                  <a:ext uri="{FF2B5EF4-FFF2-40B4-BE49-F238E27FC236}">
                    <a16:creationId xmlns:a16="http://schemas.microsoft.com/office/drawing/2014/main" id="{0418E1A6-9930-8F49-9BC1-DAD7F1C68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421" y="5900358"/>
                <a:ext cx="1865376" cy="186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F4FDC154-481B-F14F-B28F-A9A9951D930B}"/>
                  </a:ext>
                </a:extLst>
              </p:cNvPr>
              <p:cNvSpPr/>
              <p:nvPr/>
            </p:nvSpPr>
            <p:spPr>
              <a:xfrm rot="160113">
                <a:off x="9926318" y="6447828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841E7749-3355-204E-A782-2817B095F821}"/>
                  </a:ext>
                </a:extLst>
              </p:cNvPr>
              <p:cNvSpPr/>
              <p:nvPr/>
            </p:nvSpPr>
            <p:spPr>
              <a:xfrm rot="271405">
                <a:off x="10325701" y="6582810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FFB0225-E1C0-3945-8F29-3A1FB79B8F50}"/>
                  </a:ext>
                </a:extLst>
              </p:cNvPr>
              <p:cNvSpPr/>
              <p:nvPr/>
            </p:nvSpPr>
            <p:spPr>
              <a:xfrm rot="378359">
                <a:off x="10098564" y="7092909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2" descr="Thinking Emoji Hand Png - Png-stock.com">
                <a:extLst>
                  <a:ext uri="{FF2B5EF4-FFF2-40B4-BE49-F238E27FC236}">
                    <a16:creationId xmlns:a16="http://schemas.microsoft.com/office/drawing/2014/main" id="{AAE1A447-5AF1-D047-B830-565E447B0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t="45484" r="26353"/>
              <a:stretch/>
            </p:blipFill>
            <p:spPr bwMode="auto">
              <a:xfrm>
                <a:off x="9773956" y="6818861"/>
                <a:ext cx="1082918" cy="8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0016A221-C037-1145-8B12-D520040C8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953"/>
            <a:stretch/>
          </p:blipFill>
          <p:spPr>
            <a:xfrm>
              <a:off x="923434" y="5951399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830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EBA9A-EF0A-0946-B83F-843B674F3C94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40" name="Picture 6" descr="998 Fudge Illustrations &amp; Clip Art - iStock">
              <a:extLst>
                <a:ext uri="{FF2B5EF4-FFF2-40B4-BE49-F238E27FC236}">
                  <a16:creationId xmlns:a16="http://schemas.microsoft.com/office/drawing/2014/main" id="{225DB11C-E2F5-C545-8A63-E9CE29D32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D632EE-65A0-FE4A-87F4-ED06EB0D6424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E2BF766-9E3A-9C40-8F81-416E85830407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Constraints in Practice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21" y="5900358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26318" y="64482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25701" y="6582810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098564" y="7092909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73956" y="6818861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8EC47-5EB6-4C4A-883B-D5CA0BA8A8CD}"/>
              </a:ext>
            </a:extLst>
          </p:cNvPr>
          <p:cNvSpPr txBox="1"/>
          <p:nvPr/>
        </p:nvSpPr>
        <p:spPr>
          <a:xfrm>
            <a:off x="2514462" y="3097103"/>
            <a:ext cx="9832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Iambic meter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F5A19-DFB9-EF4C-89D8-DD7B23D91E2F}"/>
              </a:ext>
            </a:extLst>
          </p:cNvPr>
          <p:cNvSpPr txBox="1"/>
          <p:nvPr/>
        </p:nvSpPr>
        <p:spPr>
          <a:xfrm>
            <a:off x="11462387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793F0B-05A9-2E4C-BA31-864B35B23F02}"/>
              </a:ext>
            </a:extLst>
          </p:cNvPr>
          <p:cNvGrpSpPr/>
          <p:nvPr/>
        </p:nvGrpSpPr>
        <p:grpSpPr>
          <a:xfrm>
            <a:off x="2034147" y="5377830"/>
            <a:ext cx="1970220" cy="1852939"/>
            <a:chOff x="923434" y="5951399"/>
            <a:chExt cx="1970220" cy="185293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28D221D-B1D3-534C-8241-1F2A3AB4AAE6}"/>
                </a:ext>
              </a:extLst>
            </p:cNvPr>
            <p:cNvGrpSpPr/>
            <p:nvPr/>
          </p:nvGrpSpPr>
          <p:grpSpPr>
            <a:xfrm>
              <a:off x="1461381" y="6388239"/>
              <a:ext cx="943777" cy="939738"/>
              <a:chOff x="9566421" y="5900358"/>
              <a:chExt cx="1865376" cy="1865376"/>
            </a:xfrm>
          </p:grpSpPr>
          <p:pic>
            <p:nvPicPr>
              <p:cNvPr id="45" name="Picture 2" descr="William Shakespeare - Quotes, Plays &amp; Wife - Biography">
                <a:extLst>
                  <a:ext uri="{FF2B5EF4-FFF2-40B4-BE49-F238E27FC236}">
                    <a16:creationId xmlns:a16="http://schemas.microsoft.com/office/drawing/2014/main" id="{DC6AA182-015A-5A47-89E2-41C33BF3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421" y="5900358"/>
                <a:ext cx="1865376" cy="186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4365F47C-3EC8-A94D-BF91-4D25A408C80D}"/>
                  </a:ext>
                </a:extLst>
              </p:cNvPr>
              <p:cNvSpPr/>
              <p:nvPr/>
            </p:nvSpPr>
            <p:spPr>
              <a:xfrm rot="160113">
                <a:off x="9926318" y="6447828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4D084DCF-16EF-D445-9850-85994FA31316}"/>
                  </a:ext>
                </a:extLst>
              </p:cNvPr>
              <p:cNvSpPr/>
              <p:nvPr/>
            </p:nvSpPr>
            <p:spPr>
              <a:xfrm rot="271405">
                <a:off x="10325701" y="6582810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E0834AFD-4FB0-054A-8925-FE8BA147FAB6}"/>
                  </a:ext>
                </a:extLst>
              </p:cNvPr>
              <p:cNvSpPr/>
              <p:nvPr/>
            </p:nvSpPr>
            <p:spPr>
              <a:xfrm rot="378359">
                <a:off x="10098564" y="7092909"/>
                <a:ext cx="396243" cy="100157"/>
              </a:xfrm>
              <a:prstGeom prst="roundRect">
                <a:avLst/>
              </a:prstGeom>
              <a:solidFill>
                <a:srgbClr val="8B0E1B"/>
              </a:solidFill>
              <a:ln>
                <a:noFill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2" descr="Thinking Emoji Hand Png - Png-stock.com">
                <a:extLst>
                  <a:ext uri="{FF2B5EF4-FFF2-40B4-BE49-F238E27FC236}">
                    <a16:creationId xmlns:a16="http://schemas.microsoft.com/office/drawing/2014/main" id="{6B860522-B335-C746-A26D-74A578A86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t="45484" r="26353"/>
              <a:stretch/>
            </p:blipFill>
            <p:spPr bwMode="auto">
              <a:xfrm>
                <a:off x="9773956" y="6818861"/>
                <a:ext cx="1082918" cy="8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DF7011F2-4C22-E243-9202-418461B6A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53"/>
            <a:stretch/>
          </p:blipFill>
          <p:spPr>
            <a:xfrm>
              <a:off x="923434" y="5951399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390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Poetry Couplet Completion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97BFF-4727-6341-BC8A-74BD17B547D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CBA88-32C2-8C48-853D-A4D8C690C9EA}"/>
              </a:ext>
            </a:extLst>
          </p:cNvPr>
          <p:cNvSpPr txBox="1"/>
          <p:nvPr/>
        </p:nvSpPr>
        <p:spPr>
          <a:xfrm>
            <a:off x="5514785" y="5166269"/>
            <a:ext cx="53154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successful (iambic + rhyme + end sentence)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4628B-A167-EF4B-9D16-E7115487D6CC}"/>
              </a:ext>
            </a:extLst>
          </p:cNvPr>
          <p:cNvSpPr/>
          <p:nvPr/>
        </p:nvSpPr>
        <p:spPr>
          <a:xfrm>
            <a:off x="3202197" y="5663863"/>
            <a:ext cx="804672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CD4D2-F348-4741-A20C-7C819B46C551}"/>
              </a:ext>
            </a:extLst>
          </p:cNvPr>
          <p:cNvSpPr/>
          <p:nvPr/>
        </p:nvSpPr>
        <p:spPr>
          <a:xfrm>
            <a:off x="3202197" y="6564750"/>
            <a:ext cx="3840480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873B-5CDC-1641-BF0F-D0E4F4BFD0AE}"/>
              </a:ext>
            </a:extLst>
          </p:cNvPr>
          <p:cNvSpPr txBox="1"/>
          <p:nvPr/>
        </p:nvSpPr>
        <p:spPr>
          <a:xfrm>
            <a:off x="11248917" y="5826625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44%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33FA2-A351-EB4B-8044-1B504EED28EF}"/>
              </a:ext>
            </a:extLst>
          </p:cNvPr>
          <p:cNvSpPr txBox="1"/>
          <p:nvPr/>
        </p:nvSpPr>
        <p:spPr>
          <a:xfrm>
            <a:off x="7042677" y="6729265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21%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73D6A9-937E-0349-B6E7-C1E1958BAD28}"/>
              </a:ext>
            </a:extLst>
          </p:cNvPr>
          <p:cNvSpPr txBox="1"/>
          <p:nvPr/>
        </p:nvSpPr>
        <p:spPr>
          <a:xfrm>
            <a:off x="2492289" y="2460334"/>
            <a:ext cx="9601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Iambic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Rhyme </a:t>
            </a:r>
            <a:r>
              <a:rPr lang="en-US" sz="4800" dirty="0"/>
              <a:t>after 10 syllables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End the sentence </a:t>
            </a:r>
            <a:r>
              <a:rPr lang="en-US" sz="4800" dirty="0"/>
              <a:t>after 10 syllables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550397-11E7-3B4D-87CA-AFBBAC7F52A7}"/>
              </a:ext>
            </a:extLst>
          </p:cNvPr>
          <p:cNvCxnSpPr>
            <a:cxnSpLocks/>
          </p:cNvCxnSpPr>
          <p:nvPr/>
        </p:nvCxnSpPr>
        <p:spPr>
          <a:xfrm>
            <a:off x="3202197" y="5431925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432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7050" y="273558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: simple, flexible method for controlled generation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/>
              <a:t>predictor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8E7E7-9A77-784E-A417-CCE9B8624497}"/>
              </a:ext>
            </a:extLst>
          </p:cNvPr>
          <p:cNvSpPr txBox="1"/>
          <p:nvPr/>
        </p:nvSpPr>
        <p:spPr>
          <a:xfrm>
            <a:off x="2801590" y="6918678"/>
            <a:ext cx="90145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https://github.com/yangkevin2/naacl-2021-fudge-controlled-generation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F3C01-678D-A045-8D5C-2534EB94ACDC}"/>
              </a:ext>
            </a:extLst>
          </p:cNvPr>
          <p:cNvSpPr/>
          <p:nvPr/>
        </p:nvSpPr>
        <p:spPr>
          <a:xfrm>
            <a:off x="963828" y="2735580"/>
            <a:ext cx="11998410" cy="49300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5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role of a small company called Korn Ferry, which operates two vessels, the Korn and…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>
            <a:extLst>
              <a:ext uri="{FF2B5EF4-FFF2-40B4-BE49-F238E27FC236}">
                <a16:creationId xmlns:a16="http://schemas.microsoft.com/office/drawing/2014/main" id="{E39FE486-B4CC-DF4B-A6BD-371D2D00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800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7050" y="273558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: simple, flexible method for controlled generation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8E7E7-9A77-784E-A417-CCE9B8624497}"/>
              </a:ext>
            </a:extLst>
          </p:cNvPr>
          <p:cNvSpPr txBox="1"/>
          <p:nvPr/>
        </p:nvSpPr>
        <p:spPr>
          <a:xfrm>
            <a:off x="2801590" y="6918678"/>
            <a:ext cx="90145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https://github.com/yangkevin2/naacl-2021-fudge-controlled-generation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F3C01-678D-A045-8D5C-2534EB94ACDC}"/>
              </a:ext>
            </a:extLst>
          </p:cNvPr>
          <p:cNvSpPr/>
          <p:nvPr/>
        </p:nvSpPr>
        <p:spPr>
          <a:xfrm>
            <a:off x="963828" y="6660340"/>
            <a:ext cx="11998410" cy="100527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12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7050" y="273558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: simple, flexible method for controlled generation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8E7E7-9A77-784E-A417-CCE9B8624497}"/>
              </a:ext>
            </a:extLst>
          </p:cNvPr>
          <p:cNvSpPr txBox="1"/>
          <p:nvPr/>
        </p:nvSpPr>
        <p:spPr>
          <a:xfrm>
            <a:off x="2801590" y="6918678"/>
            <a:ext cx="90145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https://github.com/yangkevin2/naacl-2021-fudge-controlled-generation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534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up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43" y="3885449"/>
            <a:ext cx="1604130" cy="2205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26" y="5845205"/>
            <a:ext cx="184731" cy="491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592" dirty="0"/>
          </a:p>
        </p:txBody>
      </p:sp>
      <p:sp>
        <p:nvSpPr>
          <p:cNvPr id="5" name="TextBox 4"/>
          <p:cNvSpPr txBox="1"/>
          <p:nvPr/>
        </p:nvSpPr>
        <p:spPr>
          <a:xfrm>
            <a:off x="5954412" y="2371934"/>
            <a:ext cx="27215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8C457-EE0F-D84E-9853-E4445E71AA3A}"/>
              </a:ext>
            </a:extLst>
          </p:cNvPr>
          <p:cNvSpPr txBox="1"/>
          <p:nvPr/>
        </p:nvSpPr>
        <p:spPr>
          <a:xfrm>
            <a:off x="-25758" y="7560021"/>
            <a:ext cx="26035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</a:rPr>
              <a:t>Image Sources</a:t>
            </a: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https://discord.com/</a:t>
            </a:r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https://pngtree.com/freepng/cartoon-crystal-ball-element_4188442.html</a:t>
            </a:r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https://www.vexels.com/png-svg/preview/145736/ideas-machine-cartoon</a:t>
            </a:r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https://www.istockphoto.com/vector/chocolate-brownie-square-gm1148649418-310267704</a:t>
            </a:r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https://www.whitehousehistory.org/galleries/presidential-portraits</a:t>
            </a:r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https://www.biography.com/writer/william-shakespeare</a:t>
            </a:r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5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500" dirty="0" err="1">
                <a:solidFill>
                  <a:schemeClr val="bg1">
                    <a:lumMod val="85000"/>
                  </a:schemeClr>
                </a:solidFill>
              </a:rPr>
              <a:t>www.clipartkey.com</a:t>
            </a:r>
            <a:r>
              <a:rPr lang="en-US" sz="5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500" dirty="0" err="1">
                <a:solidFill>
                  <a:schemeClr val="bg1">
                    <a:lumMod val="85000"/>
                  </a:schemeClr>
                </a:solidFill>
              </a:rPr>
              <a:t>downpng</a:t>
            </a:r>
            <a:r>
              <a:rPr lang="en-US" sz="5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500" dirty="0" err="1">
                <a:solidFill>
                  <a:schemeClr val="bg1">
                    <a:lumMod val="85000"/>
                  </a:schemeClr>
                </a:solidFill>
              </a:rPr>
              <a:t>hTxJwh_constitution</a:t>
            </a:r>
            <a:r>
              <a:rPr lang="en-US" sz="500" dirty="0">
                <a:solidFill>
                  <a:schemeClr val="bg1">
                    <a:lumMod val="85000"/>
                  </a:schemeClr>
                </a:solidFill>
              </a:rPr>
              <a:t>-clipart/</a:t>
            </a:r>
          </a:p>
          <a:p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5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6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role of a small company called Korn Ferry, which operates two vessels, the Korn and…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B0D6A9-8D59-9E4B-A87A-8105AF3B4B57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B0D6A9-8D59-9E4B-A87A-8105AF3B4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6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>
            <a:extLst>
              <a:ext uri="{FF2B5EF4-FFF2-40B4-BE49-F238E27FC236}">
                <a16:creationId xmlns:a16="http://schemas.microsoft.com/office/drawing/2014/main" id="{078A7D3E-7339-4647-A53A-46155C4C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53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role of a small company called Korn Ferry, which operates two vessels, the Korn and…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1CEE55-3D84-C040-9B4E-7B1D9C681D24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1CEE55-3D84-C040-9B4E-7B1D9C68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6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E1D8E4-EB7A-0546-8FCA-2F8768BD73C7}"/>
                  </a:ext>
                </a:extLst>
              </p:cNvPr>
              <p:cNvSpPr txBox="1"/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Controlled Text Generation: </a:t>
                </a:r>
              </a:p>
              <a:p>
                <a:pPr algn="ctr"/>
                <a:r>
                  <a:rPr lang="en-US" sz="3600" dirty="0"/>
                  <a:t>Sample from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E1D8E4-EB7A-0546-8FCA-2F8768BD7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blipFill>
                <a:blip r:embed="rId7"/>
                <a:stretch>
                  <a:fillRect l="-2626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54C611C0-1411-1D49-A660-BC83CC04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33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role of a small company called Korn Ferry, which operates two vessels, the Korn and…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52FDC4-1C6C-734E-9F14-5246847DB257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A49A26-CFBC-824A-A70D-E592DA6BE045}"/>
              </a:ext>
            </a:extLst>
          </p:cNvPr>
          <p:cNvGrpSpPr/>
          <p:nvPr/>
        </p:nvGrpSpPr>
        <p:grpSpPr>
          <a:xfrm>
            <a:off x="13429003" y="4477223"/>
            <a:ext cx="954107" cy="954106"/>
            <a:chOff x="3141432" y="6123141"/>
            <a:chExt cx="1699044" cy="1719951"/>
          </a:xfrm>
        </p:grpSpPr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D3970306-426F-E24C-AB28-0112D5B8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16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DC92BB3-04A9-994A-B345-11650FAD0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F9E4402-7D99-EF44-836B-5895049D9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8164" y="4472397"/>
            <a:ext cx="954107" cy="954107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1269C944-48FE-764B-85BB-53CE82EAE68F}"/>
              </a:ext>
            </a:extLst>
          </p:cNvPr>
          <p:cNvSpPr/>
          <p:nvPr/>
        </p:nvSpPr>
        <p:spPr>
          <a:xfrm rot="2700000">
            <a:off x="12162774" y="4268013"/>
            <a:ext cx="1383467" cy="1364253"/>
          </a:xfrm>
          <a:prstGeom prst="plus">
            <a:avLst>
              <a:gd name="adj" fmla="val 42857"/>
            </a:avLst>
          </a:prstGeom>
          <a:solidFill>
            <a:srgbClr val="FF0000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EFD729-710D-3842-BDB0-16E85B43A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4CB8480E-6150-1049-8B42-1AB1C7CC4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86F310-48C6-E043-84F5-0075C489AA0B}"/>
                  </a:ext>
                </a:extLst>
              </p:cNvPr>
              <p:cNvSpPr txBox="1"/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Controlled Text Generation: </a:t>
                </a:r>
              </a:p>
              <a:p>
                <a:pPr algn="ctr"/>
                <a:r>
                  <a:rPr lang="en-US" sz="3600" dirty="0"/>
                  <a:t>Sample from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86F310-48C6-E043-84F5-0075C489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blipFill>
                <a:blip r:embed="rId12"/>
                <a:stretch>
                  <a:fillRect l="-2626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8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860B130E-3232-7240-9E82-30888AB40A3D}"/>
              </a:ext>
            </a:extLst>
          </p:cNvPr>
          <p:cNvSpPr txBox="1">
            <a:spLocks/>
          </p:cNvSpPr>
          <p:nvPr/>
        </p:nvSpPr>
        <p:spPr>
          <a:xfrm>
            <a:off x="1162320" y="4899456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B2F2B3-2FFA-D64B-9231-BF3DC7731CFE}"/>
              </a:ext>
            </a:extLst>
          </p:cNvPr>
          <p:cNvGrpSpPr/>
          <p:nvPr/>
        </p:nvGrpSpPr>
        <p:grpSpPr>
          <a:xfrm>
            <a:off x="3070749" y="3909592"/>
            <a:ext cx="1939092" cy="1100290"/>
            <a:chOff x="3070749" y="3909592"/>
            <a:chExt cx="1939092" cy="1100290"/>
          </a:xfrm>
        </p:grpSpPr>
        <p:pic>
          <p:nvPicPr>
            <p:cNvPr id="30" name="Picture 6" descr="998 Fudge Illustrations &amp; Clip Art - iStock">
              <a:extLst>
                <a:ext uri="{FF2B5EF4-FFF2-40B4-BE49-F238E27FC236}">
                  <a16:creationId xmlns:a16="http://schemas.microsoft.com/office/drawing/2014/main" id="{8493B20D-EB95-2945-979C-F92999966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B294F0-2557-EE43-992B-EA0F4687AB8D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142937-3FEF-BC45-AFA9-C58196EB9704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C55D1E-A927-9A48-9D99-DB51E644F486}"/>
                  </a:ext>
                </a:extLst>
              </p:cNvPr>
              <p:cNvSpPr txBox="1"/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Controlled Text Generation: </a:t>
                </a:r>
              </a:p>
              <a:p>
                <a:pPr algn="ctr"/>
                <a:r>
                  <a:rPr lang="en-US" sz="3600" dirty="0"/>
                  <a:t>Sample from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C55D1E-A927-9A48-9D99-DB51E644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blipFill>
                <a:blip r:embed="rId8"/>
                <a:stretch>
                  <a:fillRect l="-2626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69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860B130E-3232-7240-9E82-30888AB40A3D}"/>
              </a:ext>
            </a:extLst>
          </p:cNvPr>
          <p:cNvSpPr txBox="1">
            <a:spLocks/>
          </p:cNvSpPr>
          <p:nvPr/>
        </p:nvSpPr>
        <p:spPr>
          <a:xfrm>
            <a:off x="1162320" y="4899456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18A6-157C-174E-ABA5-32B3AEABA231}"/>
              </a:ext>
            </a:extLst>
          </p:cNvPr>
          <p:cNvSpPr/>
          <p:nvPr/>
        </p:nvSpPr>
        <p:spPr>
          <a:xfrm>
            <a:off x="5257775" y="3604726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45D900-C54C-A345-9BAC-6C8047ED6DCC}"/>
              </a:ext>
            </a:extLst>
          </p:cNvPr>
          <p:cNvGrpSpPr/>
          <p:nvPr/>
        </p:nvGrpSpPr>
        <p:grpSpPr>
          <a:xfrm>
            <a:off x="3070749" y="3909592"/>
            <a:ext cx="1939092" cy="1100290"/>
            <a:chOff x="3070749" y="3909592"/>
            <a:chExt cx="1939092" cy="1100290"/>
          </a:xfrm>
        </p:grpSpPr>
        <p:pic>
          <p:nvPicPr>
            <p:cNvPr id="25" name="Picture 6" descr="998 Fudge Illustrations &amp; Clip Art - iStock">
              <a:extLst>
                <a:ext uri="{FF2B5EF4-FFF2-40B4-BE49-F238E27FC236}">
                  <a16:creationId xmlns:a16="http://schemas.microsoft.com/office/drawing/2014/main" id="{EB590000-63E9-584F-AEC7-8D36E4678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1541C1-6E8C-6B4F-9CDA-B50566504D9A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A54CD4-205B-6947-9F35-914BD80E0977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DED94-9695-0A41-94E2-F5826C66EE46}"/>
                  </a:ext>
                </a:extLst>
              </p:cNvPr>
              <p:cNvSpPr txBox="1"/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Controlled Text Generation: </a:t>
                </a:r>
              </a:p>
              <a:p>
                <a:pPr algn="ctr"/>
                <a:r>
                  <a:rPr lang="en-US" sz="3600" dirty="0"/>
                  <a:t>Sample from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DED94-9695-0A41-94E2-F5826C66E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blipFill>
                <a:blip r:embed="rId8"/>
                <a:stretch>
                  <a:fillRect l="-2626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57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860B130E-3232-7240-9E82-30888AB40A3D}"/>
              </a:ext>
            </a:extLst>
          </p:cNvPr>
          <p:cNvSpPr txBox="1">
            <a:spLocks/>
          </p:cNvSpPr>
          <p:nvPr/>
        </p:nvSpPr>
        <p:spPr>
          <a:xfrm>
            <a:off x="1162320" y="4899456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18A6-157C-174E-ABA5-32B3AEABA231}"/>
              </a:ext>
            </a:extLst>
          </p:cNvPr>
          <p:cNvSpPr/>
          <p:nvPr/>
        </p:nvSpPr>
        <p:spPr>
          <a:xfrm>
            <a:off x="5257775" y="3604726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 institutions were operating within the bounds set by the constitution…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C78E5-709A-0E4C-BA64-2A72E4FF492C}"/>
              </a:ext>
            </a:extLst>
          </p:cNvPr>
          <p:cNvGrpSpPr/>
          <p:nvPr/>
        </p:nvGrpSpPr>
        <p:grpSpPr>
          <a:xfrm>
            <a:off x="3070749" y="3909592"/>
            <a:ext cx="1939092" cy="1100290"/>
            <a:chOff x="3070749" y="3909592"/>
            <a:chExt cx="1939092" cy="1100290"/>
          </a:xfrm>
        </p:grpSpPr>
        <p:pic>
          <p:nvPicPr>
            <p:cNvPr id="14" name="Picture 6" descr="998 Fudge Illustrations &amp; Clip Art - iStock">
              <a:extLst>
                <a:ext uri="{FF2B5EF4-FFF2-40B4-BE49-F238E27FC236}">
                  <a16:creationId xmlns:a16="http://schemas.microsoft.com/office/drawing/2014/main" id="{0D345D71-062C-D74B-AA37-43C2879DBD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40799-BD75-374E-9AA1-88AAE75E5535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ECDC85-3B2A-D043-89E9-97357473C580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1823E2-6D02-D447-943B-E8EFCC49BD99}"/>
                  </a:ext>
                </a:extLst>
              </p:cNvPr>
              <p:cNvSpPr txBox="1"/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Controlled Text Generation: </a:t>
                </a:r>
              </a:p>
              <a:p>
                <a:pPr algn="ctr"/>
                <a:r>
                  <a:rPr lang="en-US" sz="3600" dirty="0"/>
                  <a:t>Sample from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1823E2-6D02-D447-943B-E8EFCC49B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blipFill>
                <a:blip r:embed="rId8"/>
                <a:stretch>
                  <a:fillRect l="-2626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0700" y="285750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C83BB3-2B80-6F4C-9650-BB047CF1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6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A2E723-CB22-D24B-B905-0E362DC8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D77A4-1CC7-0145-9CF2-75745FE6BF65}"/>
              </a:ext>
            </a:extLst>
          </p:cNvPr>
          <p:cNvGrpSpPr/>
          <p:nvPr/>
        </p:nvGrpSpPr>
        <p:grpSpPr>
          <a:xfrm>
            <a:off x="10757533" y="2742300"/>
            <a:ext cx="1693881" cy="1716395"/>
            <a:chOff x="10931975" y="2233771"/>
            <a:chExt cx="1693881" cy="1716395"/>
          </a:xfrm>
        </p:grpSpPr>
        <p:pic>
          <p:nvPicPr>
            <p:cNvPr id="11" name="Picture 10" descr="Thought Bubble transparent PNG - StickPNG">
              <a:extLst>
                <a:ext uri="{FF2B5EF4-FFF2-40B4-BE49-F238E27FC236}">
                  <a16:creationId xmlns:a16="http://schemas.microsoft.com/office/drawing/2014/main" id="{1083225B-4D01-994C-A9A7-4E45E89CF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C5BB12-EC01-3140-BE93-07F359A1CE5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/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B5896A-D9F2-1946-BF7E-35CFF755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80" y="6192050"/>
                <a:ext cx="823302" cy="424732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860B130E-3232-7240-9E82-30888AB40A3D}"/>
              </a:ext>
            </a:extLst>
          </p:cNvPr>
          <p:cNvSpPr txBox="1">
            <a:spLocks/>
          </p:cNvSpPr>
          <p:nvPr/>
        </p:nvSpPr>
        <p:spPr>
          <a:xfrm>
            <a:off x="1162320" y="4899456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18A6-157C-174E-ABA5-32B3AEABA231}"/>
              </a:ext>
            </a:extLst>
          </p:cNvPr>
          <p:cNvSpPr/>
          <p:nvPr/>
        </p:nvSpPr>
        <p:spPr>
          <a:xfrm>
            <a:off x="5257775" y="3604726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 institutions were operating within the bounds set by the constitution…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43F05E-373C-5749-B0BD-A9482A387D19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5B1F13CC-22AB-BC4C-BECF-F077986B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8164" y="4472397"/>
            <a:ext cx="954107" cy="95410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B5D171-95D7-834B-BFF9-612DA246C469}"/>
              </a:ext>
            </a:extLst>
          </p:cNvPr>
          <p:cNvGrpSpPr/>
          <p:nvPr/>
        </p:nvGrpSpPr>
        <p:grpSpPr>
          <a:xfrm>
            <a:off x="3070749" y="3909592"/>
            <a:ext cx="1939092" cy="1100290"/>
            <a:chOff x="3070749" y="3909592"/>
            <a:chExt cx="1939092" cy="1100290"/>
          </a:xfrm>
        </p:grpSpPr>
        <p:pic>
          <p:nvPicPr>
            <p:cNvPr id="16" name="Picture 6" descr="998 Fudge Illustrations &amp; Clip Art - iStock">
              <a:extLst>
                <a:ext uri="{FF2B5EF4-FFF2-40B4-BE49-F238E27FC236}">
                  <a16:creationId xmlns:a16="http://schemas.microsoft.com/office/drawing/2014/main" id="{6EC10A2A-D6C5-BF48-BD8B-A6B2ACEA5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904309-0DBD-894F-8754-5ED7690D1143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52677C-EC44-0F46-8414-69A4B0B31E46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46C380-1762-D946-869B-26F5D02D476D}"/>
                  </a:ext>
                </a:extLst>
              </p:cNvPr>
              <p:cNvSpPr txBox="1"/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Controlled Text Generation: </a:t>
                </a:r>
              </a:p>
              <a:p>
                <a:pPr algn="ctr"/>
                <a:r>
                  <a:rPr lang="en-US" sz="3600" dirty="0"/>
                  <a:t>Sample from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46C380-1762-D946-869B-26F5D02D4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668" y="6978776"/>
                <a:ext cx="5786841" cy="1200329"/>
              </a:xfrm>
              <a:prstGeom prst="rect">
                <a:avLst/>
              </a:prstGeom>
              <a:blipFill>
                <a:blip r:embed="rId9"/>
                <a:stretch>
                  <a:fillRect l="-2626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99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D4E16C-7FBB-DE46-8386-ED25D8D7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1C7A613-D421-D44B-B050-F3EAF9CB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AF3334-C4D2-3546-B21E-9E8D0A5A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27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AF3334-C4D2-3546-B21E-9E8D0A5A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5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AF3334-C4D2-3546-B21E-9E8D0A5A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E06E9B-50A4-BA4C-AF9F-D2B461A9CE75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AF3334-C4D2-3546-B21E-9E8D0A5A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CAB58F-5CDC-3244-82AD-AFAB96DA0DB2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96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9D92E4A-2170-AA4E-AB38-C77BD469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pic>
        <p:nvPicPr>
          <p:cNvPr id="9" name="Picture 8" descr="A picture containing cup&#10;&#10;Description automatically generated">
            <a:extLst>
              <a:ext uri="{FF2B5EF4-FFF2-40B4-BE49-F238E27FC236}">
                <a16:creationId xmlns:a16="http://schemas.microsoft.com/office/drawing/2014/main" id="{D29A3D22-3F85-9748-92A1-A1E6A14B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9FCBDAB-D873-CF4B-B011-834B5FD1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0DD1A8-FD59-AB4A-8050-4AB8C4AB102D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34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80EEF-1819-3D4A-89C7-DAE52A36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AAB75-1671-CF49-A7CF-1E5AD964E8BA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46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36BF84-DDFD-7649-A807-622D15671EEB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78CCDE-5F5A-D043-B3A6-C91BCC88A248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34" name="Picture 6" descr="998 Fudge Illustrations &amp; Clip Art - iStock">
              <a:extLst>
                <a:ext uri="{FF2B5EF4-FFF2-40B4-BE49-F238E27FC236}">
                  <a16:creationId xmlns:a16="http://schemas.microsoft.com/office/drawing/2014/main" id="{7515254C-0AA7-334A-AC7B-358547AD7B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8B1EAF-4E32-5A4F-BA0B-F2D1F48FD582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E195DE-D886-BB4E-92C0-952DD63F015B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B12C6026-F764-8742-BB22-62E35785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066FBD-F02C-EB43-837E-3744574A241B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26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0700" y="285750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controlled text generation?</a:t>
            </a:r>
          </a:p>
          <a:p>
            <a:endParaRPr lang="en-US" dirty="0"/>
          </a:p>
          <a:p>
            <a:r>
              <a:rPr lang="en-US" dirty="0"/>
              <a:t>Our method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b="1" dirty="0"/>
              <a:t>: </a:t>
            </a:r>
            <a:r>
              <a:rPr lang="en-US" dirty="0" err="1">
                <a:solidFill>
                  <a:srgbClr val="4472C4"/>
                </a:solidFill>
              </a:rPr>
              <a:t>FU</a:t>
            </a:r>
            <a:r>
              <a:rPr lang="en-US" dirty="0" err="1"/>
              <a:t>ture</a:t>
            </a:r>
            <a:r>
              <a:rPr lang="en-US" dirty="0"/>
              <a:t> </a:t>
            </a:r>
            <a:r>
              <a:rPr lang="en-US" dirty="0">
                <a:solidFill>
                  <a:srgbClr val="4472C4"/>
                </a:solidFill>
              </a:rPr>
              <a:t>D</a:t>
            </a:r>
            <a:r>
              <a:rPr lang="en-US" dirty="0"/>
              <a:t>iscriminators for </a:t>
            </a:r>
            <a:r>
              <a:rPr lang="en-US" dirty="0" err="1">
                <a:solidFill>
                  <a:srgbClr val="4472C4"/>
                </a:solidFill>
              </a:rPr>
              <a:t>GE</a:t>
            </a:r>
            <a:r>
              <a:rPr lang="en-US" dirty="0" err="1"/>
              <a:t>neration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Experimental results + examples on 3 tasks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20422-9C43-8D43-B2C5-0624309FFAD0}"/>
              </a:ext>
            </a:extLst>
          </p:cNvPr>
          <p:cNvSpPr/>
          <p:nvPr/>
        </p:nvSpPr>
        <p:spPr>
          <a:xfrm>
            <a:off x="520700" y="3286691"/>
            <a:ext cx="13576300" cy="300289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70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so, it’s important to see other versions of what’s happening…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BE235B6-87DE-9944-8894-FBDDF42F3F16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29" name="Picture 6" descr="998 Fudge Illustrations &amp; Clip Art - iStock">
              <a:extLst>
                <a:ext uri="{FF2B5EF4-FFF2-40B4-BE49-F238E27FC236}">
                  <a16:creationId xmlns:a16="http://schemas.microsoft.com/office/drawing/2014/main" id="{F44354EB-D8FB-C849-BFC2-402550A08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20350-D235-5246-853B-7D66DCFECDC0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0543CA-42D5-C344-9394-187D4215B8C8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0F1EF68A-8CFD-2A4A-8C53-1E3589DB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0238C8-319A-B540-9E85-2C77A8296E37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3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Generation +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so, it’s important to see other versions of what’s happening…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301746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1060F78-ACD3-3C4F-89AC-023A5C800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8164" y="6388458"/>
            <a:ext cx="954107" cy="9541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DCF552D-2DF8-8946-94DA-B002A0401555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41" name="Picture 6" descr="998 Fudge Illustrations &amp; Clip Art - iStock">
              <a:extLst>
                <a:ext uri="{FF2B5EF4-FFF2-40B4-BE49-F238E27FC236}">
                  <a16:creationId xmlns:a16="http://schemas.microsoft.com/office/drawing/2014/main" id="{7BC4965A-C5DA-1840-AA5F-764EDA760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0B7367-2CE0-1F42-B0B2-6DB690099E83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4B9428-0C8E-1746-96A6-0459807E34D8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41E6D449-8EEC-3F42-8250-E3EB461A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B74ACC-2BC1-C949-9F9A-06451F1D9680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08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Rejection Sampling?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AE127D5-73CE-A24E-9B46-CE275C42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322638-B21C-7140-A2EE-08253F39C666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53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Rejection Sampling?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1" y="3645848"/>
            <a:ext cx="3992202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is important to see other versions of what’s happening…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AA408-0E73-1A4E-889A-24BC6992772D}"/>
              </a:ext>
            </a:extLst>
          </p:cNvPr>
          <p:cNvSpPr/>
          <p:nvPr/>
        </p:nvSpPr>
        <p:spPr>
          <a:xfrm>
            <a:off x="5293485" y="4459113"/>
            <a:ext cx="3994608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so is important to see other versions of what’s happening…</a:t>
            </a:r>
          </a:p>
          <a:p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D642C-0E71-8A45-AC8B-AC142C18F135}"/>
              </a:ext>
            </a:extLst>
          </p:cNvPr>
          <p:cNvSpPr/>
          <p:nvPr/>
        </p:nvSpPr>
        <p:spPr>
          <a:xfrm>
            <a:off x="5286685" y="5257292"/>
            <a:ext cx="3992202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 we have is all propaganda, then is important to see other versions of what’s happening…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216A-E6BB-6140-B3FF-EAC5F054C50D}"/>
              </a:ext>
            </a:extLst>
          </p:cNvPr>
          <p:cNvSpPr/>
          <p:nvPr/>
        </p:nvSpPr>
        <p:spPr>
          <a:xfrm>
            <a:off x="5284279" y="6070557"/>
            <a:ext cx="3994608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it is important to see other versions of what’s happening…</a:t>
            </a:r>
          </a:p>
          <a:p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EA1E5C-BDCA-3148-9B43-2FA823F6DB05}"/>
              </a:ext>
            </a:extLst>
          </p:cNvPr>
          <p:cNvSpPr/>
          <p:nvPr/>
        </p:nvSpPr>
        <p:spPr>
          <a:xfrm>
            <a:off x="5286685" y="6895543"/>
            <a:ext cx="3992202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 we have is all propaganda, so it is important to see other versions of what’s happening…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0D187A4-1078-C64F-8F17-6A2340E9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139A0D-013B-2D4E-9C9E-932547D3223D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69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Rejection Sampling?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1" y="3645848"/>
            <a:ext cx="3992202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is important to see other versions of what’s happening…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567842" y="477484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998870" y="3679817"/>
            <a:ext cx="458570" cy="442440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1060F78-ACD3-3C4F-89AC-023A5C800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8870" y="6954251"/>
            <a:ext cx="458570" cy="4338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AA408-0E73-1A4E-889A-24BC6992772D}"/>
              </a:ext>
            </a:extLst>
          </p:cNvPr>
          <p:cNvSpPr/>
          <p:nvPr/>
        </p:nvSpPr>
        <p:spPr>
          <a:xfrm>
            <a:off x="5293485" y="4459113"/>
            <a:ext cx="3994608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so is important to see other versions of what’s happening…</a:t>
            </a:r>
          </a:p>
          <a:p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D642C-0E71-8A45-AC8B-AC142C18F135}"/>
              </a:ext>
            </a:extLst>
          </p:cNvPr>
          <p:cNvSpPr/>
          <p:nvPr/>
        </p:nvSpPr>
        <p:spPr>
          <a:xfrm>
            <a:off x="5286685" y="5257292"/>
            <a:ext cx="3992202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 we have is all propaganda, then is important to see other versions of what’s happening…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216A-E6BB-6140-B3FF-EAC5F054C50D}"/>
              </a:ext>
            </a:extLst>
          </p:cNvPr>
          <p:cNvSpPr/>
          <p:nvPr/>
        </p:nvSpPr>
        <p:spPr>
          <a:xfrm>
            <a:off x="5284279" y="6070557"/>
            <a:ext cx="3994608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it is important to see other versions of what’s happening…</a:t>
            </a:r>
          </a:p>
          <a:p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EA1E5C-BDCA-3148-9B43-2FA823F6DB05}"/>
              </a:ext>
            </a:extLst>
          </p:cNvPr>
          <p:cNvSpPr/>
          <p:nvPr/>
        </p:nvSpPr>
        <p:spPr>
          <a:xfrm>
            <a:off x="5286685" y="6895543"/>
            <a:ext cx="3992202" cy="5843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 we have is all propaganda, so it is important to see other versions of what’s happening…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D30851-E890-2442-8B07-1F9E9572880A}"/>
              </a:ext>
            </a:extLst>
          </p:cNvPr>
          <p:cNvGrpSpPr/>
          <p:nvPr/>
        </p:nvGrpSpPr>
        <p:grpSpPr>
          <a:xfrm>
            <a:off x="12998870" y="4494378"/>
            <a:ext cx="458570" cy="442440"/>
            <a:chOff x="3141432" y="6123141"/>
            <a:chExt cx="1699044" cy="1719951"/>
          </a:xfrm>
        </p:grpSpPr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2F617186-5C0C-8143-B7C0-6E177B31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DA3DD61D-63F6-E649-92D2-DD6006DC2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E5DD6E-0DC1-5F41-BD0D-DEC2935D4252}"/>
              </a:ext>
            </a:extLst>
          </p:cNvPr>
          <p:cNvGrpSpPr/>
          <p:nvPr/>
        </p:nvGrpSpPr>
        <p:grpSpPr>
          <a:xfrm>
            <a:off x="12998870" y="5308939"/>
            <a:ext cx="458570" cy="442440"/>
            <a:chOff x="3141432" y="6123141"/>
            <a:chExt cx="1699044" cy="1719951"/>
          </a:xfrm>
        </p:grpSpPr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4B99E6C9-3FF6-244D-86B0-B00CCC19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DE8232AF-ADEC-B045-91A6-CF07D71DF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8943DF-3A4C-2A4C-BD4D-2AEE4478FE0E}"/>
              </a:ext>
            </a:extLst>
          </p:cNvPr>
          <p:cNvGrpSpPr/>
          <p:nvPr/>
        </p:nvGrpSpPr>
        <p:grpSpPr>
          <a:xfrm>
            <a:off x="12998870" y="6123500"/>
            <a:ext cx="458570" cy="442440"/>
            <a:chOff x="3141432" y="6123141"/>
            <a:chExt cx="1699044" cy="1719951"/>
          </a:xfrm>
        </p:grpSpPr>
        <p:pic>
          <p:nvPicPr>
            <p:cNvPr id="52" name="Picture 51" descr="Icon&#10;&#10;Description automatically generated">
              <a:extLst>
                <a:ext uri="{FF2B5EF4-FFF2-40B4-BE49-F238E27FC236}">
                  <a16:creationId xmlns:a16="http://schemas.microsoft.com/office/drawing/2014/main" id="{6951FF11-2F15-C349-93E4-18F854FA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5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1703DF3E-6137-0E40-9590-80AC3A885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BF01A74-8040-AD4E-B3D7-AE1CE21B123F}"/>
              </a:ext>
            </a:extLst>
          </p:cNvPr>
          <p:cNvSpPr txBox="1"/>
          <p:nvPr/>
        </p:nvSpPr>
        <p:spPr>
          <a:xfrm>
            <a:off x="11567842" y="316198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160FC4-9A09-404D-831D-188E1FF1C823}"/>
              </a:ext>
            </a:extLst>
          </p:cNvPr>
          <p:cNvSpPr txBox="1"/>
          <p:nvPr/>
        </p:nvSpPr>
        <p:spPr>
          <a:xfrm>
            <a:off x="11567842" y="3968416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EFFADC-1587-7D4D-AD00-69468C6FE5A1}"/>
              </a:ext>
            </a:extLst>
          </p:cNvPr>
          <p:cNvSpPr txBox="1"/>
          <p:nvPr/>
        </p:nvSpPr>
        <p:spPr>
          <a:xfrm>
            <a:off x="11567842" y="5581280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0922D6-1073-6E46-BD44-D05346910044}"/>
              </a:ext>
            </a:extLst>
          </p:cNvPr>
          <p:cNvSpPr txBox="1"/>
          <p:nvPr/>
        </p:nvSpPr>
        <p:spPr>
          <a:xfrm>
            <a:off x="11567842" y="6387711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65AF6378-A877-2E48-ACE8-C8DBF68F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BC50DC-348E-0246-8FB5-AC0BD4D62898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01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DF270-818D-3449-841D-88A6C88F7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41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868196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21DB-0BA8-AF45-B4A1-3974FA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3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and thou art a good friend 	of mine. The King’s 	Guard…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21DB-0BA8-AF45-B4A1-3974FA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5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and thou art a good friend 	of mine. The King’s 	Guard…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60" y="4421240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46357" y="49690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45740" y="5103692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118603" y="56137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93995" y="5339743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599C288-BC47-374C-AE70-8CC5A7E1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8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0700" y="285750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controlled text generation?</a:t>
            </a:r>
          </a:p>
          <a:p>
            <a:endParaRPr lang="en-US" dirty="0"/>
          </a:p>
          <a:p>
            <a:r>
              <a:rPr lang="en-US" dirty="0"/>
              <a:t>Our method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b="1" dirty="0"/>
              <a:t>: </a:t>
            </a:r>
            <a:r>
              <a:rPr lang="en-US" dirty="0" err="1">
                <a:solidFill>
                  <a:srgbClr val="4472C4"/>
                </a:solidFill>
              </a:rPr>
              <a:t>FU</a:t>
            </a:r>
            <a:r>
              <a:rPr lang="en-US" dirty="0" err="1"/>
              <a:t>ture</a:t>
            </a:r>
            <a:r>
              <a:rPr lang="en-US" dirty="0"/>
              <a:t> </a:t>
            </a:r>
            <a:r>
              <a:rPr lang="en-US" dirty="0">
                <a:solidFill>
                  <a:srgbClr val="4472C4"/>
                </a:solidFill>
              </a:rPr>
              <a:t>D</a:t>
            </a:r>
            <a:r>
              <a:rPr lang="en-US" dirty="0"/>
              <a:t>iscriminators for </a:t>
            </a:r>
            <a:r>
              <a:rPr lang="en-US" dirty="0" err="1">
                <a:solidFill>
                  <a:srgbClr val="4472C4"/>
                </a:solidFill>
              </a:rPr>
              <a:t>GE</a:t>
            </a:r>
            <a:r>
              <a:rPr lang="en-US" dirty="0" err="1"/>
              <a:t>neration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Experimental results + examples on 3 tasks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90F45-5AE4-7A48-928C-532C876D35BD}"/>
              </a:ext>
            </a:extLst>
          </p:cNvPr>
          <p:cNvSpPr/>
          <p:nvPr/>
        </p:nvSpPr>
        <p:spPr>
          <a:xfrm>
            <a:off x="520700" y="4567366"/>
            <a:ext cx="13576300" cy="149516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and thou art a good friend 	of mine. The King’s 	Guard…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401468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60" y="4421240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CF7103-BDDD-164A-B98C-A84026A58A37}"/>
              </a:ext>
            </a:extLst>
          </p:cNvPr>
          <p:cNvGrpSpPr/>
          <p:nvPr/>
        </p:nvGrpSpPr>
        <p:grpSpPr>
          <a:xfrm>
            <a:off x="12466652" y="4421240"/>
            <a:ext cx="1014984" cy="1014984"/>
            <a:chOff x="6382509" y="6241760"/>
            <a:chExt cx="1865376" cy="1865376"/>
          </a:xfrm>
        </p:grpSpPr>
        <p:pic>
          <p:nvPicPr>
            <p:cNvPr id="37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36C7C4E8-4EA4-2B4F-9A28-BEAFBAB96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50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1B76CDC3-0339-1C43-9410-B99952AA0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7238710" y="6335636"/>
              <a:ext cx="598866" cy="59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40D54CDA-C1C0-1B40-83BB-5FA92DF5127A}"/>
                </a:ext>
              </a:extLst>
            </p:cNvPr>
            <p:cNvSpPr/>
            <p:nvPr/>
          </p:nvSpPr>
          <p:spPr>
            <a:xfrm rot="5612176">
              <a:off x="6948350" y="7311489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5F3B538-6B04-8B4C-8690-9F34956123D6}"/>
                </a:ext>
              </a:extLst>
            </p:cNvPr>
            <p:cNvSpPr/>
            <p:nvPr/>
          </p:nvSpPr>
          <p:spPr>
            <a:xfrm rot="1584501">
              <a:off x="6679916" y="6844898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F2DFCB8-EFFA-6B4F-A1EE-B16501123B1F}"/>
                </a:ext>
              </a:extLst>
            </p:cNvPr>
            <p:cNvSpPr/>
            <p:nvPr/>
          </p:nvSpPr>
          <p:spPr>
            <a:xfrm rot="20365664">
              <a:off x="7156756" y="6882090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46357" y="49690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45740" y="5103692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118603" y="56137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93995" y="5339743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A82E4401-0914-3344-BA45-0203FF02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97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and thou art a good friend 	of mine. The King’s 	Guard…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401468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60" y="4421240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CF7103-BDDD-164A-B98C-A84026A58A37}"/>
              </a:ext>
            </a:extLst>
          </p:cNvPr>
          <p:cNvGrpSpPr/>
          <p:nvPr/>
        </p:nvGrpSpPr>
        <p:grpSpPr>
          <a:xfrm>
            <a:off x="12466652" y="4421240"/>
            <a:ext cx="1014984" cy="1014984"/>
            <a:chOff x="6382509" y="6241760"/>
            <a:chExt cx="1865376" cy="1865376"/>
          </a:xfrm>
        </p:grpSpPr>
        <p:pic>
          <p:nvPicPr>
            <p:cNvPr id="37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36C7C4E8-4EA4-2B4F-9A28-BEAFBAB96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50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1B76CDC3-0339-1C43-9410-B99952AA0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7238710" y="6335636"/>
              <a:ext cx="598866" cy="59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40D54CDA-C1C0-1B40-83BB-5FA92DF5127A}"/>
                </a:ext>
              </a:extLst>
            </p:cNvPr>
            <p:cNvSpPr/>
            <p:nvPr/>
          </p:nvSpPr>
          <p:spPr>
            <a:xfrm rot="5612176">
              <a:off x="6948350" y="7311489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5F3B538-6B04-8B4C-8690-9F34956123D6}"/>
                </a:ext>
              </a:extLst>
            </p:cNvPr>
            <p:cNvSpPr/>
            <p:nvPr/>
          </p:nvSpPr>
          <p:spPr>
            <a:xfrm rot="1584501">
              <a:off x="6679916" y="6844898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F2DFCB8-EFFA-6B4F-A1EE-B16501123B1F}"/>
                </a:ext>
              </a:extLst>
            </p:cNvPr>
            <p:cNvSpPr/>
            <p:nvPr/>
          </p:nvSpPr>
          <p:spPr>
            <a:xfrm rot="20365664">
              <a:off x="7156756" y="6882090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46357" y="49690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45740" y="5103692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118603" y="56137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93995" y="5339743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7114AB9-2EA2-E245-A6C0-E8F720C6395A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29" name="Picture 6" descr="998 Fudge Illustrations &amp; Clip Art - iStock">
              <a:extLst>
                <a:ext uri="{FF2B5EF4-FFF2-40B4-BE49-F238E27FC236}">
                  <a16:creationId xmlns:a16="http://schemas.microsoft.com/office/drawing/2014/main" id="{868E0C74-4A0D-5448-9845-66461C3D8E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99D518-8D3E-5C4C-87F7-35AE1CE811C4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0380C0-E048-3643-8472-92B3A3A5ACB4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9FC09709-CA50-4242-B9CD-10D5D56C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49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Constraints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197033" y="3645848"/>
            <a:ext cx="4206240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and thou art a good friend 	of mine. The King’s 	Guard…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94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401468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197032" y="5817464"/>
            <a:ext cx="4206240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even thence thou wilt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20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stol'n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fear,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 shall be the end. 	That’s pretty clear.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854494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375888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7C6D7-1FC3-8F43-887D-B11DD03E274D}"/>
              </a:ext>
            </a:extLst>
          </p:cNvPr>
          <p:cNvSpPr txBox="1"/>
          <p:nvPr/>
        </p:nvSpPr>
        <p:spPr>
          <a:xfrm>
            <a:off x="3198597" y="1528316"/>
            <a:ext cx="823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Poem</a:t>
            </a:r>
            <a:r>
              <a:rPr lang="en-US" sz="4800" dirty="0"/>
              <a:t>):</a:t>
            </a:r>
          </a:p>
        </p:txBody>
      </p:sp>
      <p:pic>
        <p:nvPicPr>
          <p:cNvPr id="25" name="Picture 2" descr="William Shakespeare - Quotes, Plays &amp; Wife - Biography">
            <a:extLst>
              <a:ext uri="{FF2B5EF4-FFF2-40B4-BE49-F238E27FC236}">
                <a16:creationId xmlns:a16="http://schemas.microsoft.com/office/drawing/2014/main" id="{C67E4589-8AA6-EC46-A388-959A0084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60" y="4421240"/>
            <a:ext cx="1865376" cy="1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01FD6F-4A9C-CC4B-9EC5-544A5F54F5C7}"/>
              </a:ext>
            </a:extLst>
          </p:cNvPr>
          <p:cNvGrpSpPr/>
          <p:nvPr/>
        </p:nvGrpSpPr>
        <p:grpSpPr>
          <a:xfrm>
            <a:off x="12466652" y="6357680"/>
            <a:ext cx="1014984" cy="1015664"/>
            <a:chOff x="11192399" y="6241760"/>
            <a:chExt cx="1865376" cy="1865376"/>
          </a:xfrm>
        </p:grpSpPr>
        <p:pic>
          <p:nvPicPr>
            <p:cNvPr id="32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A30AC16A-F00D-4C46-B4F8-EB1E46B8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39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Shape&#10;&#10;Description automatically generated">
              <a:extLst>
                <a:ext uri="{FF2B5EF4-FFF2-40B4-BE49-F238E27FC236}">
                  <a16:creationId xmlns:a16="http://schemas.microsoft.com/office/drawing/2014/main" id="{AA5DFF8B-4B83-A64C-911F-530B78C2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436035">
              <a:off x="11383143" y="6760575"/>
              <a:ext cx="552330" cy="55233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16540A98-604E-1046-9128-0E91F98B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61091">
              <a:off x="11893016" y="6774517"/>
              <a:ext cx="552330" cy="552330"/>
            </a:xfrm>
            <a:prstGeom prst="rect">
              <a:avLst/>
            </a:prstGeom>
          </p:spPr>
        </p:pic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43D6A438-621C-A94E-ADDA-AEB7F6E8B698}"/>
                </a:ext>
              </a:extLst>
            </p:cNvPr>
            <p:cNvSpPr/>
            <p:nvPr/>
          </p:nvSpPr>
          <p:spPr>
            <a:xfrm rot="16200000">
              <a:off x="11795681" y="7221591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CF7103-BDDD-164A-B98C-A84026A58A37}"/>
              </a:ext>
            </a:extLst>
          </p:cNvPr>
          <p:cNvGrpSpPr/>
          <p:nvPr/>
        </p:nvGrpSpPr>
        <p:grpSpPr>
          <a:xfrm>
            <a:off x="12466652" y="4421240"/>
            <a:ext cx="1014984" cy="1014984"/>
            <a:chOff x="6382509" y="6241760"/>
            <a:chExt cx="1865376" cy="1865376"/>
          </a:xfrm>
        </p:grpSpPr>
        <p:pic>
          <p:nvPicPr>
            <p:cNvPr id="37" name="Picture 2" descr="William Shakespeare - Quotes, Plays &amp; Wife - Biography">
              <a:extLst>
                <a:ext uri="{FF2B5EF4-FFF2-40B4-BE49-F238E27FC236}">
                  <a16:creationId xmlns:a16="http://schemas.microsoft.com/office/drawing/2014/main" id="{36C7C4E8-4EA4-2B4F-9A28-BEAFBAB96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509" y="6241760"/>
              <a:ext cx="1865376" cy="186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1B76CDC3-0339-1C43-9410-B99952AA0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7238710" y="6335636"/>
              <a:ext cx="598866" cy="59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40D54CDA-C1C0-1B40-83BB-5FA92DF5127A}"/>
                </a:ext>
              </a:extLst>
            </p:cNvPr>
            <p:cNvSpPr/>
            <p:nvPr/>
          </p:nvSpPr>
          <p:spPr>
            <a:xfrm rot="5612176">
              <a:off x="6948350" y="7311489"/>
              <a:ext cx="243492" cy="476091"/>
            </a:xfrm>
            <a:prstGeom prst="moon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5F3B538-6B04-8B4C-8690-9F34956123D6}"/>
                </a:ext>
              </a:extLst>
            </p:cNvPr>
            <p:cNvSpPr/>
            <p:nvPr/>
          </p:nvSpPr>
          <p:spPr>
            <a:xfrm rot="1584501">
              <a:off x="6679916" y="6844898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F2DFCB8-EFFA-6B4F-A1EE-B16501123B1F}"/>
                </a:ext>
              </a:extLst>
            </p:cNvPr>
            <p:cNvSpPr/>
            <p:nvPr/>
          </p:nvSpPr>
          <p:spPr>
            <a:xfrm rot="20365664">
              <a:off x="7156756" y="6882090"/>
              <a:ext cx="396243" cy="100157"/>
            </a:xfrm>
            <a:prstGeom prst="roundRect">
              <a:avLst/>
            </a:prstGeom>
            <a:solidFill>
              <a:srgbClr val="8B0E1B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63888CB-04C5-264E-95D0-467545F294BC}"/>
              </a:ext>
            </a:extLst>
          </p:cNvPr>
          <p:cNvSpPr/>
          <p:nvPr/>
        </p:nvSpPr>
        <p:spPr>
          <a:xfrm rot="160113">
            <a:off x="9946357" y="49690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97E798-3708-5D43-A166-69AC8C40E4DD}"/>
              </a:ext>
            </a:extLst>
          </p:cNvPr>
          <p:cNvSpPr/>
          <p:nvPr/>
        </p:nvSpPr>
        <p:spPr>
          <a:xfrm rot="271405">
            <a:off x="10345740" y="5103692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4E2BD7-8746-AB4D-A3FB-1FC631C51813}"/>
              </a:ext>
            </a:extLst>
          </p:cNvPr>
          <p:cNvSpPr/>
          <p:nvPr/>
        </p:nvSpPr>
        <p:spPr>
          <a:xfrm rot="378359">
            <a:off x="10118603" y="5613791"/>
            <a:ext cx="396243" cy="100157"/>
          </a:xfrm>
          <a:prstGeom prst="roundRect">
            <a:avLst/>
          </a:prstGeom>
          <a:solidFill>
            <a:srgbClr val="8B0E1B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666" name="Picture 2" descr="Thinking Emoji Hand Png - Png-stock.com">
            <a:extLst>
              <a:ext uri="{FF2B5EF4-FFF2-40B4-BE49-F238E27FC236}">
                <a16:creationId xmlns:a16="http://schemas.microsoft.com/office/drawing/2014/main" id="{29AD02E0-F134-924F-ADC2-F206B9F91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45484" r="26353"/>
          <a:stretch/>
        </p:blipFill>
        <p:spPr bwMode="auto">
          <a:xfrm>
            <a:off x="9793995" y="5339743"/>
            <a:ext cx="1082918" cy="8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8E2BF90-08CD-D94D-BF4D-033A2256020C}"/>
              </a:ext>
            </a:extLst>
          </p:cNvPr>
          <p:cNvGrpSpPr/>
          <p:nvPr/>
        </p:nvGrpSpPr>
        <p:grpSpPr>
          <a:xfrm>
            <a:off x="2766558" y="6197280"/>
            <a:ext cx="1939092" cy="1100290"/>
            <a:chOff x="3070749" y="3909592"/>
            <a:chExt cx="1939092" cy="1100290"/>
          </a:xfrm>
        </p:grpSpPr>
        <p:pic>
          <p:nvPicPr>
            <p:cNvPr id="42" name="Picture 6" descr="998 Fudge Illustrations &amp; Clip Art - iStock">
              <a:extLst>
                <a:ext uri="{FF2B5EF4-FFF2-40B4-BE49-F238E27FC236}">
                  <a16:creationId xmlns:a16="http://schemas.microsoft.com/office/drawing/2014/main" id="{9B7E7C78-1E45-4C45-A98E-8C92A2595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C199DC-A4A3-7E4C-9C1F-DA22BE236D57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B8FBB4-37CF-7D42-A023-88B241EC287D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2">
            <a:extLst>
              <a:ext uri="{FF2B5EF4-FFF2-40B4-BE49-F238E27FC236}">
                <a16:creationId xmlns:a16="http://schemas.microsoft.com/office/drawing/2014/main" id="{E9B5BBF9-03DC-B445-8789-50AD702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03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7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Controlled Generation Ideas</a:t>
            </a:r>
          </a:p>
        </p:txBody>
      </p:sp>
    </p:spTree>
    <p:extLst>
      <p:ext uri="{BB962C8B-B14F-4D97-AF65-F5344CB8AC3E}">
        <p14:creationId xmlns:p14="http://schemas.microsoft.com/office/powerpoint/2010/main" val="1308280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Finetuning</a:t>
            </a:r>
          </a:p>
        </p:txBody>
      </p:sp>
    </p:spTree>
    <p:extLst>
      <p:ext uri="{BB962C8B-B14F-4D97-AF65-F5344CB8AC3E}">
        <p14:creationId xmlns:p14="http://schemas.microsoft.com/office/powerpoint/2010/main" val="1111436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Finetuning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3177960-2FC0-EB4E-90CF-17C8C738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94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Finetuning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BFDAF-F265-7C44-8F4B-02D6138C5414}"/>
              </a:ext>
            </a:extLst>
          </p:cNvPr>
          <p:cNvSpPr txBox="1"/>
          <p:nvPr/>
        </p:nvSpPr>
        <p:spPr>
          <a:xfrm>
            <a:off x="6960277" y="4236087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2ED58-18B9-3F4A-B21C-6221796E10B6}"/>
              </a:ext>
            </a:extLst>
          </p:cNvPr>
          <p:cNvSpPr txBox="1"/>
          <p:nvPr/>
        </p:nvSpPr>
        <p:spPr>
          <a:xfrm>
            <a:off x="8318823" y="6426731"/>
            <a:ext cx="23246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Politics Documents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F0271C2-F624-3741-A126-28EC9CD3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121" y="3618018"/>
            <a:ext cx="2386357" cy="260395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F146C92-0156-0349-9A21-6972CB48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47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Guide With Classifier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35CFEAD-E3DF-E44E-81C7-3D61E72E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7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Guide With Classifier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97F0B0B-4EAD-5E42-82D6-C080DF3E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47" y="4390132"/>
            <a:ext cx="1801347" cy="18013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E568DB-BE1D-EA49-B0BD-3622772EBF5D}"/>
              </a:ext>
            </a:extLst>
          </p:cNvPr>
          <p:cNvGrpSpPr/>
          <p:nvPr/>
        </p:nvGrpSpPr>
        <p:grpSpPr>
          <a:xfrm>
            <a:off x="9979057" y="2981270"/>
            <a:ext cx="1693881" cy="1716395"/>
            <a:chOff x="10931975" y="2233771"/>
            <a:chExt cx="1693881" cy="1716395"/>
          </a:xfrm>
        </p:grpSpPr>
        <p:pic>
          <p:nvPicPr>
            <p:cNvPr id="15" name="Picture 10" descr="Thought Bubble transparent PNG - StickPNG">
              <a:extLst>
                <a:ext uri="{FF2B5EF4-FFF2-40B4-BE49-F238E27FC236}">
                  <a16:creationId xmlns:a16="http://schemas.microsoft.com/office/drawing/2014/main" id="{61149B98-E592-C046-857F-61E21F57C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B131FD-D3DD-DD4A-9A37-BE85F09791D2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8BBBAEA3-CFC3-2E4B-BCE3-3D9914B1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67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97F0B0B-4EAD-5E42-82D6-C080DF3E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53" y="4250726"/>
            <a:ext cx="729793" cy="729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Guide With Classifier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584127-49D7-3A47-9287-F96659E8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47" y="4390132"/>
            <a:ext cx="1801347" cy="1801347"/>
          </a:xfrm>
          <a:prstGeom prst="rect">
            <a:avLst/>
          </a:prstGeom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42F60E3-B238-7347-878C-7F9987623E69}"/>
              </a:ext>
            </a:extLst>
          </p:cNvPr>
          <p:cNvCxnSpPr>
            <a:cxnSpLocks/>
          </p:cNvCxnSpPr>
          <p:nvPr/>
        </p:nvCxnSpPr>
        <p:spPr>
          <a:xfrm rot="9720000">
            <a:off x="6632893" y="4175551"/>
            <a:ext cx="1420468" cy="1145397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C1BA6-D9F5-B644-84AC-A32F88C6A4AE}"/>
              </a:ext>
            </a:extLst>
          </p:cNvPr>
          <p:cNvGrpSpPr/>
          <p:nvPr/>
        </p:nvGrpSpPr>
        <p:grpSpPr>
          <a:xfrm>
            <a:off x="9979057" y="2981270"/>
            <a:ext cx="1693881" cy="1716395"/>
            <a:chOff x="10931975" y="2233771"/>
            <a:chExt cx="1693881" cy="1716395"/>
          </a:xfrm>
        </p:grpSpPr>
        <p:pic>
          <p:nvPicPr>
            <p:cNvPr id="13" name="Picture 10" descr="Thought Bubble transparent PNG - StickPNG">
              <a:extLst>
                <a:ext uri="{FF2B5EF4-FFF2-40B4-BE49-F238E27FC236}">
                  <a16:creationId xmlns:a16="http://schemas.microsoft.com/office/drawing/2014/main" id="{75B1D563-810E-AC40-B765-04CF1E52A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58A802-5F72-4447-994C-34846E73E0F9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71930-CF96-E946-935F-E642A083B5FB}"/>
              </a:ext>
            </a:extLst>
          </p:cNvPr>
          <p:cNvGrpSpPr/>
          <p:nvPr/>
        </p:nvGrpSpPr>
        <p:grpSpPr>
          <a:xfrm>
            <a:off x="6051928" y="3417075"/>
            <a:ext cx="913650" cy="921185"/>
            <a:chOff x="10931975" y="2233771"/>
            <a:chExt cx="1693881" cy="1716395"/>
          </a:xfrm>
        </p:grpSpPr>
        <p:pic>
          <p:nvPicPr>
            <p:cNvPr id="16" name="Picture 10" descr="Thought Bubble transparent PNG - StickPNG">
              <a:extLst>
                <a:ext uri="{FF2B5EF4-FFF2-40B4-BE49-F238E27FC236}">
                  <a16:creationId xmlns:a16="http://schemas.microsoft.com/office/drawing/2014/main" id="{D0C6F50F-51DF-D14C-9C77-1E31DC776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7E4BF-2629-4B4A-BB94-66367ADECB11}"/>
                </a:ext>
              </a:extLst>
            </p:cNvPr>
            <p:cNvSpPr txBox="1"/>
            <p:nvPr/>
          </p:nvSpPr>
          <p:spPr>
            <a:xfrm>
              <a:off x="11106113" y="2600501"/>
              <a:ext cx="770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Politics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CFB75B1-B384-6F4A-B74B-2EF8ABE8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88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0700" y="2857500"/>
            <a:ext cx="13576300" cy="491490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controlled text generation?</a:t>
            </a:r>
          </a:p>
          <a:p>
            <a:endParaRPr lang="en-US" dirty="0"/>
          </a:p>
          <a:p>
            <a:r>
              <a:rPr lang="en-US" dirty="0"/>
              <a:t>Our method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b="1" dirty="0"/>
              <a:t>: </a:t>
            </a:r>
            <a:r>
              <a:rPr lang="en-US" dirty="0" err="1">
                <a:solidFill>
                  <a:srgbClr val="4472C4"/>
                </a:solidFill>
              </a:rPr>
              <a:t>FU</a:t>
            </a:r>
            <a:r>
              <a:rPr lang="en-US" dirty="0" err="1"/>
              <a:t>ture</a:t>
            </a:r>
            <a:r>
              <a:rPr lang="en-US" dirty="0"/>
              <a:t> </a:t>
            </a:r>
            <a:r>
              <a:rPr lang="en-US" dirty="0">
                <a:solidFill>
                  <a:srgbClr val="4472C4"/>
                </a:solidFill>
              </a:rPr>
              <a:t>D</a:t>
            </a:r>
            <a:r>
              <a:rPr lang="en-US" dirty="0"/>
              <a:t>iscriminators for </a:t>
            </a:r>
            <a:r>
              <a:rPr lang="en-US" dirty="0" err="1">
                <a:solidFill>
                  <a:srgbClr val="4472C4"/>
                </a:solidFill>
              </a:rPr>
              <a:t>GE</a:t>
            </a:r>
            <a:r>
              <a:rPr lang="en-US" dirty="0" err="1"/>
              <a:t>neration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Experimental results + examples on 3 tasks </a:t>
            </a:r>
          </a:p>
        </p:txBody>
      </p:sp>
    </p:spTree>
    <p:extLst>
      <p:ext uri="{BB962C8B-B14F-4D97-AF65-F5344CB8AC3E}">
        <p14:creationId xmlns:p14="http://schemas.microsoft.com/office/powerpoint/2010/main" val="647507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97F0B0B-4EAD-5E42-82D6-C080DF3E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53" y="4250726"/>
            <a:ext cx="729793" cy="729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Guide With Classifier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584127-49D7-3A47-9287-F96659E8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47" y="4390132"/>
            <a:ext cx="1801347" cy="1801347"/>
          </a:xfrm>
          <a:prstGeom prst="rect">
            <a:avLst/>
          </a:prstGeom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42F60E3-B238-7347-878C-7F9987623E69}"/>
              </a:ext>
            </a:extLst>
          </p:cNvPr>
          <p:cNvCxnSpPr>
            <a:cxnSpLocks/>
          </p:cNvCxnSpPr>
          <p:nvPr/>
        </p:nvCxnSpPr>
        <p:spPr>
          <a:xfrm rot="9720000">
            <a:off x="6632893" y="4175551"/>
            <a:ext cx="1420468" cy="1145397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C1BA6-D9F5-B644-84AC-A32F88C6A4AE}"/>
              </a:ext>
            </a:extLst>
          </p:cNvPr>
          <p:cNvGrpSpPr/>
          <p:nvPr/>
        </p:nvGrpSpPr>
        <p:grpSpPr>
          <a:xfrm>
            <a:off x="9979057" y="2981270"/>
            <a:ext cx="1693881" cy="1716395"/>
            <a:chOff x="10931975" y="2233771"/>
            <a:chExt cx="1693881" cy="1716395"/>
          </a:xfrm>
        </p:grpSpPr>
        <p:pic>
          <p:nvPicPr>
            <p:cNvPr id="13" name="Picture 10" descr="Thought Bubble transparent PNG - StickPNG">
              <a:extLst>
                <a:ext uri="{FF2B5EF4-FFF2-40B4-BE49-F238E27FC236}">
                  <a16:creationId xmlns:a16="http://schemas.microsoft.com/office/drawing/2014/main" id="{75B1D563-810E-AC40-B765-04CF1E52A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58A802-5F72-4447-994C-34846E73E0F9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71930-CF96-E946-935F-E642A083B5FB}"/>
              </a:ext>
            </a:extLst>
          </p:cNvPr>
          <p:cNvGrpSpPr/>
          <p:nvPr/>
        </p:nvGrpSpPr>
        <p:grpSpPr>
          <a:xfrm>
            <a:off x="6051928" y="3417075"/>
            <a:ext cx="913650" cy="921185"/>
            <a:chOff x="10931975" y="2233771"/>
            <a:chExt cx="1693881" cy="1716395"/>
          </a:xfrm>
        </p:grpSpPr>
        <p:pic>
          <p:nvPicPr>
            <p:cNvPr id="16" name="Picture 10" descr="Thought Bubble transparent PNG - StickPNG">
              <a:extLst>
                <a:ext uri="{FF2B5EF4-FFF2-40B4-BE49-F238E27FC236}">
                  <a16:creationId xmlns:a16="http://schemas.microsoft.com/office/drawing/2014/main" id="{D0C6F50F-51DF-D14C-9C77-1E31DC776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7E4BF-2629-4B4A-BB94-66367ADECB11}"/>
                </a:ext>
              </a:extLst>
            </p:cNvPr>
            <p:cNvSpPr txBox="1"/>
            <p:nvPr/>
          </p:nvSpPr>
          <p:spPr>
            <a:xfrm>
              <a:off x="11106113" y="2600501"/>
              <a:ext cx="770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Politics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CFB75B1-B384-6F4A-B74B-2EF8ABE8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A8C7F8-EA01-F440-88DC-3EB766197742}"/>
              </a:ext>
            </a:extLst>
          </p:cNvPr>
          <p:cNvSpPr txBox="1"/>
          <p:nvPr/>
        </p:nvSpPr>
        <p:spPr>
          <a:xfrm>
            <a:off x="3320917" y="6734829"/>
            <a:ext cx="7904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Propagate gradients into model’s activations</a:t>
            </a:r>
          </a:p>
        </p:txBody>
      </p:sp>
    </p:spTree>
    <p:extLst>
      <p:ext uri="{BB962C8B-B14F-4D97-AF65-F5344CB8AC3E}">
        <p14:creationId xmlns:p14="http://schemas.microsoft.com/office/powerpoint/2010/main" val="147867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97F0B0B-4EAD-5E42-82D6-C080DF3E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53" y="4250726"/>
            <a:ext cx="729793" cy="729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Guide With Classifier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2D21A-FA78-D74A-B299-CEFFB881A5BE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584127-49D7-3A47-9287-F96659E8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47" y="4390132"/>
            <a:ext cx="1801347" cy="1801347"/>
          </a:xfrm>
          <a:prstGeom prst="rect">
            <a:avLst/>
          </a:prstGeom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42F60E3-B238-7347-878C-7F9987623E69}"/>
              </a:ext>
            </a:extLst>
          </p:cNvPr>
          <p:cNvCxnSpPr>
            <a:cxnSpLocks/>
          </p:cNvCxnSpPr>
          <p:nvPr/>
        </p:nvCxnSpPr>
        <p:spPr>
          <a:xfrm rot="9720000">
            <a:off x="6632893" y="4175551"/>
            <a:ext cx="1420468" cy="1145397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C1BA6-D9F5-B644-84AC-A32F88C6A4AE}"/>
              </a:ext>
            </a:extLst>
          </p:cNvPr>
          <p:cNvGrpSpPr/>
          <p:nvPr/>
        </p:nvGrpSpPr>
        <p:grpSpPr>
          <a:xfrm>
            <a:off x="9979057" y="2981270"/>
            <a:ext cx="1693881" cy="1716395"/>
            <a:chOff x="10931975" y="2233771"/>
            <a:chExt cx="1693881" cy="1716395"/>
          </a:xfrm>
        </p:grpSpPr>
        <p:pic>
          <p:nvPicPr>
            <p:cNvPr id="13" name="Picture 10" descr="Thought Bubble transparent PNG - StickPNG">
              <a:extLst>
                <a:ext uri="{FF2B5EF4-FFF2-40B4-BE49-F238E27FC236}">
                  <a16:creationId xmlns:a16="http://schemas.microsoft.com/office/drawing/2014/main" id="{75B1D563-810E-AC40-B765-04CF1E52A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58A802-5F72-4447-994C-34846E73E0F9}"/>
                </a:ext>
              </a:extLst>
            </p:cNvPr>
            <p:cNvSpPr txBox="1"/>
            <p:nvPr/>
          </p:nvSpPr>
          <p:spPr>
            <a:xfrm>
              <a:off x="11289389" y="2669574"/>
              <a:ext cx="9790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71930-CF96-E946-935F-E642A083B5FB}"/>
              </a:ext>
            </a:extLst>
          </p:cNvPr>
          <p:cNvGrpSpPr/>
          <p:nvPr/>
        </p:nvGrpSpPr>
        <p:grpSpPr>
          <a:xfrm>
            <a:off x="6051928" y="3417075"/>
            <a:ext cx="913650" cy="921185"/>
            <a:chOff x="10931975" y="2233771"/>
            <a:chExt cx="1693881" cy="1716395"/>
          </a:xfrm>
        </p:grpSpPr>
        <p:pic>
          <p:nvPicPr>
            <p:cNvPr id="16" name="Picture 10" descr="Thought Bubble transparent PNG - StickPNG">
              <a:extLst>
                <a:ext uri="{FF2B5EF4-FFF2-40B4-BE49-F238E27FC236}">
                  <a16:creationId xmlns:a16="http://schemas.microsoft.com/office/drawing/2014/main" id="{D0C6F50F-51DF-D14C-9C77-1E31DC776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7E4BF-2629-4B4A-BB94-66367ADECB11}"/>
                </a:ext>
              </a:extLst>
            </p:cNvPr>
            <p:cNvSpPr txBox="1"/>
            <p:nvPr/>
          </p:nvSpPr>
          <p:spPr>
            <a:xfrm>
              <a:off x="11106113" y="2600501"/>
              <a:ext cx="770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Politics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CFB75B1-B384-6F4A-B74B-2EF8ABE8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78" y="3823740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4E9CCB-4427-5B41-9D7B-51E656B73990}"/>
              </a:ext>
            </a:extLst>
          </p:cNvPr>
          <p:cNvSpPr txBox="1"/>
          <p:nvPr/>
        </p:nvSpPr>
        <p:spPr>
          <a:xfrm>
            <a:off x="3320917" y="6734829"/>
            <a:ext cx="79043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Propagate gradients into model’s activations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Modify model’s output logits</a:t>
            </a:r>
          </a:p>
        </p:txBody>
      </p:sp>
    </p:spTree>
    <p:extLst>
      <p:ext uri="{BB962C8B-B14F-4D97-AF65-F5344CB8AC3E}">
        <p14:creationId xmlns:p14="http://schemas.microsoft.com/office/powerpoint/2010/main" val="455520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5820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predictors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7E8F7-A885-2C4A-8404-F3CDAC6C52D1}"/>
              </a:ext>
            </a:extLst>
          </p:cNvPr>
          <p:cNvSpPr/>
          <p:nvPr/>
        </p:nvSpPr>
        <p:spPr>
          <a:xfrm>
            <a:off x="1355124" y="3645243"/>
            <a:ext cx="12391356" cy="21871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predictors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C77E0-CF1C-2F4D-A3A6-A13A117D4BB8}"/>
              </a:ext>
            </a:extLst>
          </p:cNvPr>
          <p:cNvSpPr/>
          <p:nvPr/>
        </p:nvSpPr>
        <p:spPr>
          <a:xfrm>
            <a:off x="533400" y="4460790"/>
            <a:ext cx="12391356" cy="153223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5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</p:spTree>
    <p:extLst>
      <p:ext uri="{BB962C8B-B14F-4D97-AF65-F5344CB8AC3E}">
        <p14:creationId xmlns:p14="http://schemas.microsoft.com/office/powerpoint/2010/main" val="3569131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7A8DA-AFC3-FD43-AC09-B587521AB70A}"/>
              </a:ext>
            </a:extLst>
          </p:cNvPr>
          <p:cNvSpPr/>
          <p:nvPr/>
        </p:nvSpPr>
        <p:spPr>
          <a:xfrm>
            <a:off x="883920" y="3608174"/>
            <a:ext cx="12391356" cy="2397210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8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6F2BD0-7A23-844C-959C-3341D2BA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59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D35B47B-C938-C642-A890-2199A42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965730"/>
              </p:ext>
            </p:extLst>
          </p:nvPr>
        </p:nvGraphicFramePr>
        <p:xfrm>
          <a:off x="1953735" y="4127793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/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/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4EBA5140-E9A5-1240-B17D-7F3196E9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864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D35B47B-C938-C642-A890-2199A42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25405"/>
              </p:ext>
            </p:extLst>
          </p:nvPr>
        </p:nvGraphicFramePr>
        <p:xfrm>
          <a:off x="1953735" y="4127793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/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/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83025-3D09-6F42-A2FF-2FFAD23F31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81367" y="4331251"/>
            <a:ext cx="3027018" cy="685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/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blipFill>
                <a:blip r:embed="rId8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29D0C035-3D5E-2749-B4C6-96D9B1F4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4FA7EDA-AE66-8C48-A7C0-73269EFE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4" y="3109007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11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Controlled Text Generation?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F553C-7BFC-D746-B78C-B2EEBAD6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5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D35B47B-C938-C642-A890-2199A42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81091"/>
              </p:ext>
            </p:extLst>
          </p:nvPr>
        </p:nvGraphicFramePr>
        <p:xfrm>
          <a:off x="1953735" y="4127793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/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/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83025-3D09-6F42-A2FF-2FFAD23F312F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3581367" y="4331251"/>
            <a:ext cx="3027018" cy="685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4BDE677E-E0BF-8447-A710-B82A738371F5}"/>
              </a:ext>
            </a:extLst>
          </p:cNvPr>
          <p:cNvGraphicFramePr>
            <a:graphicFrameLocks noGrp="1"/>
          </p:cNvGraphicFramePr>
          <p:nvPr/>
        </p:nvGraphicFramePr>
        <p:xfrm>
          <a:off x="6608385" y="3490003"/>
          <a:ext cx="1657470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0691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86779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/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33135A83-B63A-964A-B885-3EB57A31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ECFA8A0-F580-E94B-B564-660A4FCD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4" y="3109007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60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D35B47B-C938-C642-A890-2199A42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5552"/>
              </p:ext>
            </p:extLst>
          </p:nvPr>
        </p:nvGraphicFramePr>
        <p:xfrm>
          <a:off x="1953735" y="4127793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0E4653C6-F80F-C647-A9E9-946F2333D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76289"/>
              </p:ext>
            </p:extLst>
          </p:nvPr>
        </p:nvGraphicFramePr>
        <p:xfrm>
          <a:off x="10032985" y="4131087"/>
          <a:ext cx="2441448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/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/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B924-0AA5-D146-8F1A-155576A27B1E}"/>
                  </a:ext>
                </a:extLst>
              </p:cNvPr>
              <p:cNvSpPr txBox="1"/>
              <p:nvPr/>
            </p:nvSpPr>
            <p:spPr>
              <a:xfrm>
                <a:off x="10312691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B924-0AA5-D146-8F1A-155576A2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691" y="4420914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D497C4-A956-914D-9949-B85AAC83217A}"/>
                  </a:ext>
                </a:extLst>
              </p:cNvPr>
              <p:cNvSpPr txBox="1"/>
              <p:nvPr/>
            </p:nvSpPr>
            <p:spPr>
              <a:xfrm>
                <a:off x="11104502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D497C4-A956-914D-9949-B85AAC83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502" y="4420914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DE4EF-B93F-EB4E-8B03-20DAB208B6D5}"/>
                  </a:ext>
                </a:extLst>
              </p:cNvPr>
              <p:cNvSpPr txBox="1"/>
              <p:nvPr/>
            </p:nvSpPr>
            <p:spPr>
              <a:xfrm>
                <a:off x="11896313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DE4EF-B93F-EB4E-8B03-20DAB208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313" y="4420914"/>
                <a:ext cx="44595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83025-3D09-6F42-A2FF-2FFAD23F312F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3581367" y="4331251"/>
            <a:ext cx="3027018" cy="685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4BDE677E-E0BF-8447-A710-B82A73837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6099"/>
              </p:ext>
            </p:extLst>
          </p:nvPr>
        </p:nvGraphicFramePr>
        <p:xfrm>
          <a:off x="6608385" y="3490003"/>
          <a:ext cx="1657470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0691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86779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AE8AE8-9115-0B44-A644-DA95E508E7A1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8265855" y="4331251"/>
            <a:ext cx="1767130" cy="10148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4AB3AD-ADD5-8E44-B12D-D169D158928C}"/>
                  </a:ext>
                </a:extLst>
              </p:cNvPr>
              <p:cNvSpPr txBox="1"/>
              <p:nvPr/>
            </p:nvSpPr>
            <p:spPr>
              <a:xfrm>
                <a:off x="8468782" y="3958592"/>
                <a:ext cx="141173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4AB3AD-ADD5-8E44-B12D-D169D1589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782" y="3958592"/>
                <a:ext cx="1411732" cy="424732"/>
              </a:xfrm>
              <a:prstGeom prst="rect">
                <a:avLst/>
              </a:prstGeom>
              <a:blipFill>
                <a:blip r:embed="rId9"/>
                <a:stretch>
                  <a:fillRect l="-442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/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>
            <a:extLst>
              <a:ext uri="{FF2B5EF4-FFF2-40B4-BE49-F238E27FC236}">
                <a16:creationId xmlns:a16="http://schemas.microsoft.com/office/drawing/2014/main" id="{0CB2CF67-FDEC-7942-9A92-6A47ADCE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9CAEE008-DA05-B24A-BCFB-FD8AC161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4" y="3109007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83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D35B47B-C938-C642-A890-2199A42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09106"/>
              </p:ext>
            </p:extLst>
          </p:nvPr>
        </p:nvGraphicFramePr>
        <p:xfrm>
          <a:off x="1953735" y="4127793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/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/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B924-0AA5-D146-8F1A-155576A27B1E}"/>
                  </a:ext>
                </a:extLst>
              </p:cNvPr>
              <p:cNvSpPr txBox="1"/>
              <p:nvPr/>
            </p:nvSpPr>
            <p:spPr>
              <a:xfrm>
                <a:off x="10312691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B924-0AA5-D146-8F1A-155576A2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691" y="4420914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D497C4-A956-914D-9949-B85AAC83217A}"/>
                  </a:ext>
                </a:extLst>
              </p:cNvPr>
              <p:cNvSpPr txBox="1"/>
              <p:nvPr/>
            </p:nvSpPr>
            <p:spPr>
              <a:xfrm>
                <a:off x="11104502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D497C4-A956-914D-9949-B85AAC83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502" y="4420914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DE4EF-B93F-EB4E-8B03-20DAB208B6D5}"/>
                  </a:ext>
                </a:extLst>
              </p:cNvPr>
              <p:cNvSpPr txBox="1"/>
              <p:nvPr/>
            </p:nvSpPr>
            <p:spPr>
              <a:xfrm>
                <a:off x="11896313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DE4EF-B93F-EB4E-8B03-20DAB208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313" y="4420914"/>
                <a:ext cx="44595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83025-3D09-6F42-A2FF-2FFAD23F31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81367" y="4331251"/>
            <a:ext cx="3027018" cy="685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AE8AE8-9115-0B44-A644-DA95E508E7A1}"/>
              </a:ext>
            </a:extLst>
          </p:cNvPr>
          <p:cNvCxnSpPr>
            <a:cxnSpLocks/>
          </p:cNvCxnSpPr>
          <p:nvPr/>
        </p:nvCxnSpPr>
        <p:spPr>
          <a:xfrm>
            <a:off x="8265855" y="4331251"/>
            <a:ext cx="1767130" cy="10148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4AB3AD-ADD5-8E44-B12D-D169D158928C}"/>
                  </a:ext>
                </a:extLst>
              </p:cNvPr>
              <p:cNvSpPr txBox="1"/>
              <p:nvPr/>
            </p:nvSpPr>
            <p:spPr>
              <a:xfrm>
                <a:off x="8468782" y="3958592"/>
                <a:ext cx="141173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4AB3AD-ADD5-8E44-B12D-D169D1589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782" y="3958592"/>
                <a:ext cx="1411732" cy="424732"/>
              </a:xfrm>
              <a:prstGeom prst="rect">
                <a:avLst/>
              </a:prstGeom>
              <a:blipFill>
                <a:blip r:embed="rId9"/>
                <a:stretch>
                  <a:fillRect l="-442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CF4D6B8-AB6A-FF48-B4F4-238D441D39D7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/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9453460-944A-C741-B02F-8D72905657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0067" y="6057561"/>
            <a:ext cx="1801347" cy="1801347"/>
          </a:xfrm>
          <a:prstGeom prst="rect">
            <a:avLst/>
          </a:prstGeom>
        </p:spPr>
      </p:pic>
      <p:pic>
        <p:nvPicPr>
          <p:cNvPr id="20" name="Picture 19" descr="A picture containing cup&#10;&#10;Description automatically generated">
            <a:extLst>
              <a:ext uri="{FF2B5EF4-FFF2-40B4-BE49-F238E27FC236}">
                <a16:creationId xmlns:a16="http://schemas.microsoft.com/office/drawing/2014/main" id="{FA1AB3D8-DF9C-3346-8D42-97BFC87563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99673">
            <a:off x="9073907" y="5025260"/>
            <a:ext cx="1277551" cy="1277551"/>
          </a:xfrm>
          <a:prstGeom prst="rect">
            <a:avLst/>
          </a:prstGeom>
        </p:spPr>
      </p:pic>
      <p:graphicFrame>
        <p:nvGraphicFramePr>
          <p:cNvPr id="23" name="Table 20">
            <a:extLst>
              <a:ext uri="{FF2B5EF4-FFF2-40B4-BE49-F238E27FC236}">
                <a16:creationId xmlns:a16="http://schemas.microsoft.com/office/drawing/2014/main" id="{783B12B6-CF1E-E34E-A9B5-75D329A01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89412"/>
              </p:ext>
            </p:extLst>
          </p:nvPr>
        </p:nvGraphicFramePr>
        <p:xfrm>
          <a:off x="10032985" y="4131087"/>
          <a:ext cx="2441448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73AEB934-ED06-384A-ADC4-35E008DA2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48746"/>
              </p:ext>
            </p:extLst>
          </p:nvPr>
        </p:nvGraphicFramePr>
        <p:xfrm>
          <a:off x="6608385" y="3490003"/>
          <a:ext cx="1657470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0691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86779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pic>
        <p:nvPicPr>
          <p:cNvPr id="28" name="Picture 2">
            <a:extLst>
              <a:ext uri="{FF2B5EF4-FFF2-40B4-BE49-F238E27FC236}">
                <a16:creationId xmlns:a16="http://schemas.microsoft.com/office/drawing/2014/main" id="{A25782DB-0DE3-1548-B108-E07F5C939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47C3695-D25E-614E-83FA-E0781FA3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4" y="3109007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7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Generation from </a:t>
                </a:r>
                <a:r>
                  <a:rPr lang="en-US" dirty="0">
                    <a:solidFill>
                      <a:schemeClr val="bg1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AC194B-8978-A34D-A05B-E75D1BD1E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D35B47B-C938-C642-A890-2199A42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82487"/>
              </p:ext>
            </p:extLst>
          </p:nvPr>
        </p:nvGraphicFramePr>
        <p:xfrm>
          <a:off x="1953735" y="4127793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/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47FAF-4BD9-194E-ACA7-EB6D8B31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54" y="4457490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/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072E48-4541-5646-BC34-0612DE23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9" y="445749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B924-0AA5-D146-8F1A-155576A27B1E}"/>
                  </a:ext>
                </a:extLst>
              </p:cNvPr>
              <p:cNvSpPr txBox="1"/>
              <p:nvPr/>
            </p:nvSpPr>
            <p:spPr>
              <a:xfrm>
                <a:off x="10312691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FB924-0AA5-D146-8F1A-155576A2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691" y="4420914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D497C4-A956-914D-9949-B85AAC83217A}"/>
                  </a:ext>
                </a:extLst>
              </p:cNvPr>
              <p:cNvSpPr txBox="1"/>
              <p:nvPr/>
            </p:nvSpPr>
            <p:spPr>
              <a:xfrm>
                <a:off x="11104502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D497C4-A956-914D-9949-B85AAC83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502" y="4420914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DE4EF-B93F-EB4E-8B03-20DAB208B6D5}"/>
                  </a:ext>
                </a:extLst>
              </p:cNvPr>
              <p:cNvSpPr txBox="1"/>
              <p:nvPr/>
            </p:nvSpPr>
            <p:spPr>
              <a:xfrm>
                <a:off x="11896313" y="44209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DE4EF-B93F-EB4E-8B03-20DAB208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313" y="4420914"/>
                <a:ext cx="44595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83025-3D09-6F42-A2FF-2FFAD23F31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81367" y="4331251"/>
            <a:ext cx="3027018" cy="685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AE8AE8-9115-0B44-A644-DA95E508E7A1}"/>
              </a:ext>
            </a:extLst>
          </p:cNvPr>
          <p:cNvCxnSpPr>
            <a:cxnSpLocks/>
          </p:cNvCxnSpPr>
          <p:nvPr/>
        </p:nvCxnSpPr>
        <p:spPr>
          <a:xfrm>
            <a:off x="8265855" y="4331251"/>
            <a:ext cx="1767130" cy="10148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4AB3AD-ADD5-8E44-B12D-D169D158928C}"/>
                  </a:ext>
                </a:extLst>
              </p:cNvPr>
              <p:cNvSpPr txBox="1"/>
              <p:nvPr/>
            </p:nvSpPr>
            <p:spPr>
              <a:xfrm>
                <a:off x="8468782" y="3958592"/>
                <a:ext cx="141173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4AB3AD-ADD5-8E44-B12D-D169D1589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782" y="3958592"/>
                <a:ext cx="1411732" cy="424732"/>
              </a:xfrm>
              <a:prstGeom prst="rect">
                <a:avLst/>
              </a:prstGeom>
              <a:blipFill>
                <a:blip r:embed="rId9"/>
                <a:stretch>
                  <a:fillRect l="-442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CF4D6B8-AB6A-FF48-B4F4-238D441D39D7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/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AD001-06B0-AE48-841C-4B5C178B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35" y="4960133"/>
                <a:ext cx="1431289" cy="424732"/>
              </a:xfrm>
              <a:prstGeom prst="rect">
                <a:avLst/>
              </a:prstGeom>
              <a:blipFill>
                <a:blip r:embed="rId1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417379A-EF08-E443-98CD-B55B188579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0067" y="6057561"/>
            <a:ext cx="1801347" cy="18013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CE6764-A3BF-0A4D-8D80-D406030C5CD1}"/>
              </a:ext>
            </a:extLst>
          </p:cNvPr>
          <p:cNvSpPr txBox="1"/>
          <p:nvPr/>
        </p:nvSpPr>
        <p:spPr>
          <a:xfrm>
            <a:off x="10398244" y="619833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109B25-CADA-D041-8F27-0782BFBA9699}"/>
              </a:ext>
            </a:extLst>
          </p:cNvPr>
          <p:cNvGrpSpPr/>
          <p:nvPr/>
        </p:nvGrpSpPr>
        <p:grpSpPr>
          <a:xfrm>
            <a:off x="11449081" y="6471779"/>
            <a:ext cx="954107" cy="954106"/>
            <a:chOff x="3141432" y="6123141"/>
            <a:chExt cx="1699044" cy="1719951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56153CE-0F1E-384C-9DFD-8C0845C8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7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8CBBD05-336E-F54E-A90A-7A465710C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37" descr="A picture containing cup&#10;&#10;Description automatically generated">
            <a:extLst>
              <a:ext uri="{FF2B5EF4-FFF2-40B4-BE49-F238E27FC236}">
                <a16:creationId xmlns:a16="http://schemas.microsoft.com/office/drawing/2014/main" id="{CD9953B0-7955-284E-96DC-6DE79D57CE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99673">
            <a:off x="9073907" y="5025260"/>
            <a:ext cx="1277551" cy="1277551"/>
          </a:xfrm>
          <a:prstGeom prst="rect">
            <a:avLst/>
          </a:prstGeom>
        </p:spPr>
      </p:pic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7A4EDAA3-9426-7749-80EE-AFE3784E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911185"/>
              </p:ext>
            </p:extLst>
          </p:nvPr>
        </p:nvGraphicFramePr>
        <p:xfrm>
          <a:off x="10032985" y="4131087"/>
          <a:ext cx="2441448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4EE72B62-A63D-B840-B5E8-D1F31D52A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48746"/>
              </p:ext>
            </p:extLst>
          </p:nvPr>
        </p:nvGraphicFramePr>
        <p:xfrm>
          <a:off x="6608385" y="3490003"/>
          <a:ext cx="1657470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0691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86779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pic>
        <p:nvPicPr>
          <p:cNvPr id="30" name="Picture 2">
            <a:extLst>
              <a:ext uri="{FF2B5EF4-FFF2-40B4-BE49-F238E27FC236}">
                <a16:creationId xmlns:a16="http://schemas.microsoft.com/office/drawing/2014/main" id="{8E98200F-3DD5-F246-884F-C32E8B79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1" y="51516"/>
            <a:ext cx="1123050" cy="11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AE307307-7F1A-4148-9247-7F528C80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44" y="3109007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40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086761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62097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2F1EF7EE-20EE-F443-8BC4-B1EA1CBB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610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372241" y="5305507"/>
            <a:ext cx="1941070" cy="764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93764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70613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98043AF0-3AB5-5747-AEDD-7FD7212E7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617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372241" y="5305507"/>
            <a:ext cx="1941070" cy="764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92552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36718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8A2854CC-A6AD-374D-8CDD-15593D4F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88345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  <a:endCxn id="14" idx="1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00AFE-E28D-7A4D-9550-A01204F520FF}"/>
              </a:ext>
            </a:extLst>
          </p:cNvPr>
          <p:cNvGrpSpPr/>
          <p:nvPr/>
        </p:nvGrpSpPr>
        <p:grpSpPr>
          <a:xfrm>
            <a:off x="8805428" y="3564051"/>
            <a:ext cx="369426" cy="363217"/>
            <a:chOff x="3141432" y="6123141"/>
            <a:chExt cx="1699044" cy="1719951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2CBEF2B6-BBAC-B847-9530-D9663BDD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0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ECCBFA2-E4D3-0942-8F48-2238EEA4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1281334A-CE1F-6640-996B-8B466FB6A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417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372241" y="5305507"/>
            <a:ext cx="1941070" cy="764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35633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4C55BCF6-4D40-A14A-849B-6779924E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67122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514113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8A2854CC-A6AD-374D-8CDD-15593D4F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0658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  <a:endCxn id="14" idx="1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65BED9-AB35-FA42-B4AF-1C24DF67DF12}"/>
              </a:ext>
            </a:extLst>
          </p:cNvPr>
          <p:cNvSpPr txBox="1"/>
          <p:nvPr/>
        </p:nvSpPr>
        <p:spPr>
          <a:xfrm>
            <a:off x="9491830" y="4012612"/>
            <a:ext cx="18553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Select from +   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00AFE-E28D-7A4D-9550-A01204F520FF}"/>
              </a:ext>
            </a:extLst>
          </p:cNvPr>
          <p:cNvGrpSpPr/>
          <p:nvPr/>
        </p:nvGrpSpPr>
        <p:grpSpPr>
          <a:xfrm>
            <a:off x="8805428" y="3564051"/>
            <a:ext cx="369426" cy="363217"/>
            <a:chOff x="3141432" y="6123141"/>
            <a:chExt cx="1699044" cy="1719951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2CBEF2B6-BBAC-B847-9530-D9663BDD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0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ECCBFA2-E4D3-0942-8F48-2238EEA4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8FB95A3C-C918-E74E-98F1-1D2EE9795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411" y="4031325"/>
            <a:ext cx="383338" cy="3833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4729EC4C-DDC1-9A47-9EE1-2EFC14B7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050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20">
            <a:extLst>
              <a:ext uri="{FF2B5EF4-FFF2-40B4-BE49-F238E27FC236}">
                <a16:creationId xmlns:a16="http://schemas.microsoft.com/office/drawing/2014/main" id="{187D878A-1781-2546-9568-CBD65B3AB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18037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55" name="Table 8">
            <a:extLst>
              <a:ext uri="{FF2B5EF4-FFF2-40B4-BE49-F238E27FC236}">
                <a16:creationId xmlns:a16="http://schemas.microsoft.com/office/drawing/2014/main" id="{FE14890B-87E4-C14D-B4DE-CE45A0475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16737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372241" y="5305507"/>
            <a:ext cx="1941070" cy="764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41485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515370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65BED9-AB35-FA42-B4AF-1C24DF67DF12}"/>
              </a:ext>
            </a:extLst>
          </p:cNvPr>
          <p:cNvSpPr txBox="1"/>
          <p:nvPr/>
        </p:nvSpPr>
        <p:spPr>
          <a:xfrm>
            <a:off x="9491830" y="4012612"/>
            <a:ext cx="18553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Select from +   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00AFE-E28D-7A4D-9550-A01204F520FF}"/>
              </a:ext>
            </a:extLst>
          </p:cNvPr>
          <p:cNvGrpSpPr/>
          <p:nvPr/>
        </p:nvGrpSpPr>
        <p:grpSpPr>
          <a:xfrm>
            <a:off x="8805428" y="3564051"/>
            <a:ext cx="369426" cy="363217"/>
            <a:chOff x="3141432" y="6123141"/>
            <a:chExt cx="1699044" cy="1719951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2CBEF2B6-BBAC-B847-9530-D9663BDD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0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ECCBFA2-E4D3-0942-8F48-2238EEA4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8FB95A3C-C918-E74E-98F1-1D2EE9795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411" y="4031325"/>
            <a:ext cx="383338" cy="3833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643D40D4-243A-4644-8161-D10375873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pic>
        <p:nvPicPr>
          <p:cNvPr id="53" name="Picture 52" descr="A picture containing cup&#10;&#10;Description automatically generated">
            <a:extLst>
              <a:ext uri="{FF2B5EF4-FFF2-40B4-BE49-F238E27FC236}">
                <a16:creationId xmlns:a16="http://schemas.microsoft.com/office/drawing/2014/main" id="{F6B57F1B-E03D-824F-AC2F-AAD6A491B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A334CA76-EE2D-E846-8844-D26A8B45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9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strike="sngStrike" dirty="0"/>
              <a:t>Controlled</a:t>
            </a:r>
            <a:r>
              <a:rPr lang="en-US" dirty="0"/>
              <a:t> Text Generation?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794FF31-CA88-8D4F-8FA7-1D8850DB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92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20">
            <a:extLst>
              <a:ext uri="{FF2B5EF4-FFF2-40B4-BE49-F238E27FC236}">
                <a16:creationId xmlns:a16="http://schemas.microsoft.com/office/drawing/2014/main" id="{B87DC22F-B295-4A42-99A1-2448D5D2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197074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p:graphicFrame>
        <p:nvGraphicFramePr>
          <p:cNvPr id="55" name="Table 8">
            <a:extLst>
              <a:ext uri="{FF2B5EF4-FFF2-40B4-BE49-F238E27FC236}">
                <a16:creationId xmlns:a16="http://schemas.microsoft.com/office/drawing/2014/main" id="{10FB24F1-12C6-D641-9AE4-B85344622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46671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372241" y="5305507"/>
            <a:ext cx="1941070" cy="764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40752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598418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65BED9-AB35-FA42-B4AF-1C24DF67DF12}"/>
              </a:ext>
            </a:extLst>
          </p:cNvPr>
          <p:cNvSpPr txBox="1"/>
          <p:nvPr/>
        </p:nvSpPr>
        <p:spPr>
          <a:xfrm>
            <a:off x="9491830" y="4012612"/>
            <a:ext cx="18553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Select from +   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00AFE-E28D-7A4D-9550-A01204F520FF}"/>
              </a:ext>
            </a:extLst>
          </p:cNvPr>
          <p:cNvGrpSpPr/>
          <p:nvPr/>
        </p:nvGrpSpPr>
        <p:grpSpPr>
          <a:xfrm>
            <a:off x="8805428" y="3564051"/>
            <a:ext cx="369426" cy="363217"/>
            <a:chOff x="3141432" y="6123141"/>
            <a:chExt cx="1699044" cy="1719951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2CBEF2B6-BBAC-B847-9530-D9663BDD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0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ECCBFA2-E4D3-0942-8F48-2238EEA4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8FB95A3C-C918-E74E-98F1-1D2EE9795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411" y="4031325"/>
            <a:ext cx="383338" cy="3833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643D40D4-243A-4644-8161-D10375873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1308F90-BE05-EC4A-A265-7E0166B97DCA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B3009A82-FBBA-F247-9FBA-245A1ADCB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53" name="Picture 52" descr="A picture containing cup&#10;&#10;Description automatically generated">
            <a:extLst>
              <a:ext uri="{FF2B5EF4-FFF2-40B4-BE49-F238E27FC236}">
                <a16:creationId xmlns:a16="http://schemas.microsoft.com/office/drawing/2014/main" id="{F6B57F1B-E03D-824F-AC2F-AAD6A491B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C8CA315D-417E-6A4E-B3CA-D6BB2C56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79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372241" y="5305507"/>
            <a:ext cx="1941070" cy="764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36362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4C55BCF6-4D40-A14A-849B-6779924E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24158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7239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8A2854CC-A6AD-374D-8CDD-15593D4F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09628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  <a:endCxn id="14" idx="1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05198-8179-CA4D-A6E6-21C2334CC9B8}"/>
              </a:ext>
            </a:extLst>
          </p:cNvPr>
          <p:cNvCxnSpPr>
            <a:cxnSpLocks/>
          </p:cNvCxnSpPr>
          <p:nvPr/>
        </p:nvCxnSpPr>
        <p:spPr>
          <a:xfrm flipV="1">
            <a:off x="2451114" y="5285657"/>
            <a:ext cx="720821" cy="10972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41101" y="3516753"/>
            <a:ext cx="0" cy="17842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65BED9-AB35-FA42-B4AF-1C24DF67DF12}"/>
              </a:ext>
            </a:extLst>
          </p:cNvPr>
          <p:cNvSpPr txBox="1"/>
          <p:nvPr/>
        </p:nvSpPr>
        <p:spPr>
          <a:xfrm>
            <a:off x="9491830" y="4012612"/>
            <a:ext cx="18553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Select from +   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00AFE-E28D-7A4D-9550-A01204F520FF}"/>
              </a:ext>
            </a:extLst>
          </p:cNvPr>
          <p:cNvGrpSpPr/>
          <p:nvPr/>
        </p:nvGrpSpPr>
        <p:grpSpPr>
          <a:xfrm>
            <a:off x="8805428" y="3564051"/>
            <a:ext cx="369426" cy="363217"/>
            <a:chOff x="3141432" y="6123141"/>
            <a:chExt cx="1699044" cy="1719951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2CBEF2B6-BBAC-B847-9530-D9663BDD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0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ECCBFA2-E4D3-0942-8F48-2238EEA4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8FB95A3C-C918-E74E-98F1-1D2EE9795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411" y="4031325"/>
            <a:ext cx="383338" cy="3833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643D40D4-243A-4644-8161-D10375873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1308F90-BE05-EC4A-A265-7E0166B97DCA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B3009A82-FBBA-F247-9FBA-245A1ADCB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53" name="Picture 52" descr="A picture containing cup&#10;&#10;Description automatically generated">
            <a:extLst>
              <a:ext uri="{FF2B5EF4-FFF2-40B4-BE49-F238E27FC236}">
                <a16:creationId xmlns:a16="http://schemas.microsoft.com/office/drawing/2014/main" id="{F6B57F1B-E03D-824F-AC2F-AAD6A491B4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69707B08-A8E0-A04D-9D1E-97F213A5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E840FAD-924B-2641-83FA-B9C47BB051E1}"/>
              </a:ext>
            </a:extLst>
          </p:cNvPr>
          <p:cNvSpPr/>
          <p:nvPr/>
        </p:nvSpPr>
        <p:spPr>
          <a:xfrm>
            <a:off x="194264" y="1355163"/>
            <a:ext cx="14182615" cy="6558266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CEE74-02AF-3047-8200-FE7D1E05CA7F}"/>
              </a:ext>
            </a:extLst>
          </p:cNvPr>
          <p:cNvGrpSpPr/>
          <p:nvPr/>
        </p:nvGrpSpPr>
        <p:grpSpPr>
          <a:xfrm>
            <a:off x="3028323" y="3846352"/>
            <a:ext cx="1457268" cy="2340071"/>
            <a:chOff x="2828864" y="3693636"/>
            <a:chExt cx="1801391" cy="2833648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7D81597C-4F7B-2043-B5FD-F627DF1F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28864" y="4725937"/>
              <a:ext cx="1801347" cy="1801347"/>
            </a:xfrm>
            <a:prstGeom prst="rect">
              <a:avLst/>
            </a:prstGeom>
          </p:spPr>
        </p:pic>
        <p:pic>
          <p:nvPicPr>
            <p:cNvPr id="49" name="Picture 48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86012716-DD2A-2742-96B3-666C4F46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99673">
              <a:off x="3352704" y="3693636"/>
              <a:ext cx="1277551" cy="127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768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60842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4C55BCF6-4D40-A14A-849B-6779924E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15545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56B6A893-C453-D146-A1D5-15EBFC05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221587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8A2854CC-A6AD-374D-8CDD-15593D4F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90080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  <a:endCxn id="14" idx="1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257B67FA-1BE7-8640-A6FF-92B6A538EDF3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65BED9-AB35-FA42-B4AF-1C24DF67DF12}"/>
              </a:ext>
            </a:extLst>
          </p:cNvPr>
          <p:cNvSpPr txBox="1"/>
          <p:nvPr/>
        </p:nvSpPr>
        <p:spPr>
          <a:xfrm>
            <a:off x="9491830" y="4012612"/>
            <a:ext cx="18553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Select from +   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2A1B61AF-EB88-E945-A48B-0FD2C4C1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283" y="5337540"/>
            <a:ext cx="383338" cy="383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00AFE-E28D-7A4D-9550-A01204F520FF}"/>
              </a:ext>
            </a:extLst>
          </p:cNvPr>
          <p:cNvGrpSpPr/>
          <p:nvPr/>
        </p:nvGrpSpPr>
        <p:grpSpPr>
          <a:xfrm>
            <a:off x="8805428" y="3564051"/>
            <a:ext cx="369426" cy="363217"/>
            <a:chOff x="3141432" y="6123141"/>
            <a:chExt cx="1699044" cy="1719951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2CBEF2B6-BBAC-B847-9530-D9663BDD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40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ECCBFA2-E4D3-0942-8F48-2238EEA4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8FB95A3C-C918-E74E-98F1-1D2EE9795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411" y="4031325"/>
            <a:ext cx="383338" cy="3833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21B424D3-B8D1-A240-856D-BA5FEC7E6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3" y="4902319"/>
            <a:ext cx="383338" cy="38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CA935-467B-6142-94CA-B273756ECB97}"/>
              </a:ext>
            </a:extLst>
          </p:cNvPr>
          <p:cNvGrpSpPr/>
          <p:nvPr/>
        </p:nvGrpSpPr>
        <p:grpSpPr>
          <a:xfrm>
            <a:off x="6347239" y="4495704"/>
            <a:ext cx="369426" cy="363217"/>
            <a:chOff x="3141432" y="6123141"/>
            <a:chExt cx="1699044" cy="1719951"/>
          </a:xfrm>
        </p:grpSpPr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4C91618D-5FC1-844F-A286-D3AB988A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33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BFD184D9-B050-1843-A66E-CB25FD525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0416722A-64B1-4B46-9547-7553DB380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B84A4CA-2EA2-7E43-A70A-C40A3E1A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8CEAE29-31EC-3446-9533-2380CDD5EC13}"/>
              </a:ext>
            </a:extLst>
          </p:cNvPr>
          <p:cNvSpPr/>
          <p:nvPr/>
        </p:nvSpPr>
        <p:spPr>
          <a:xfrm>
            <a:off x="324087" y="1503863"/>
            <a:ext cx="14182615" cy="6558266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358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1" y="283962"/>
            <a:ext cx="14630399" cy="1211638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87292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4C55BCF6-4D40-A14A-849B-6779924E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598921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377027" y="4367316"/>
            <a:ext cx="2036151" cy="126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0416722A-64B1-4B46-9547-7553DB380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aphicFrame>
        <p:nvGraphicFramePr>
          <p:cNvPr id="63" name="Table 8">
            <a:extLst>
              <a:ext uri="{FF2B5EF4-FFF2-40B4-BE49-F238E27FC236}">
                <a16:creationId xmlns:a16="http://schemas.microsoft.com/office/drawing/2014/main" id="{7148A780-4CDF-5D4A-AEC1-11122CD99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44817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5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70ED25-DC3B-C946-9CFE-7109C635332B}"/>
                  </a:ext>
                </a:extLst>
              </p:cNvPr>
              <p:cNvSpPr/>
              <p:nvPr/>
            </p:nvSpPr>
            <p:spPr>
              <a:xfrm>
                <a:off x="1537080" y="3107418"/>
                <a:ext cx="1431289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70ED25-DC3B-C946-9CFE-7109C635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80" y="3107418"/>
                <a:ext cx="1431289" cy="424732"/>
              </a:xfrm>
              <a:prstGeom prst="rect">
                <a:avLst/>
              </a:prstGeom>
              <a:blipFill>
                <a:blip r:embed="rId16"/>
                <a:stretch>
                  <a:fillRect r="-263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2">
            <a:extLst>
              <a:ext uri="{FF2B5EF4-FFF2-40B4-BE49-F238E27FC236}">
                <a16:creationId xmlns:a16="http://schemas.microsoft.com/office/drawing/2014/main" id="{01318D5F-F53F-E94D-A5B1-ACDCE072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76A33F-DC53-E747-B904-3B6016EE665F}"/>
              </a:ext>
            </a:extLst>
          </p:cNvPr>
          <p:cNvSpPr/>
          <p:nvPr/>
        </p:nvSpPr>
        <p:spPr>
          <a:xfrm>
            <a:off x="519000" y="1755100"/>
            <a:ext cx="13624888" cy="6055792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BA5773B-7222-304A-9DB4-6F425D5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24284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7989BD-2C1C-A747-998E-8B4938D34B78}"/>
                  </a:ext>
                </a:extLst>
              </p:cNvPr>
              <p:cNvSpPr/>
              <p:nvPr/>
            </p:nvSpPr>
            <p:spPr>
              <a:xfrm>
                <a:off x="1701914" y="5285323"/>
                <a:ext cx="1402756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7989BD-2C1C-A747-998E-8B4938D34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14" y="5285323"/>
                <a:ext cx="1402756" cy="424732"/>
              </a:xfrm>
              <a:prstGeom prst="rect">
                <a:avLst/>
              </a:prstGeom>
              <a:blipFill>
                <a:blip r:embed="rId20"/>
                <a:stretch>
                  <a:fillRect l="-2679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669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60940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4C55BCF6-4D40-A14A-849B-6779924E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98847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0416722A-64B1-4B46-9547-7553DB380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BA5773B-7222-304A-9DB4-6F425D5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42628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3" name="Table 8">
            <a:extLst>
              <a:ext uri="{FF2B5EF4-FFF2-40B4-BE49-F238E27FC236}">
                <a16:creationId xmlns:a16="http://schemas.microsoft.com/office/drawing/2014/main" id="{7148A780-4CDF-5D4A-AEC1-11122CD99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57356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5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70ED25-DC3B-C946-9CFE-7109C635332B}"/>
                  </a:ext>
                </a:extLst>
              </p:cNvPr>
              <p:cNvSpPr/>
              <p:nvPr/>
            </p:nvSpPr>
            <p:spPr>
              <a:xfrm>
                <a:off x="1537080" y="3107418"/>
                <a:ext cx="1431289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70ED25-DC3B-C946-9CFE-7109C635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80" y="3107418"/>
                <a:ext cx="1431289" cy="424732"/>
              </a:xfrm>
              <a:prstGeom prst="rect">
                <a:avLst/>
              </a:prstGeom>
              <a:blipFill>
                <a:blip r:embed="rId16"/>
                <a:stretch>
                  <a:fillRect r="-263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7989BD-2C1C-A747-998E-8B4938D34B78}"/>
                  </a:ext>
                </a:extLst>
              </p:cNvPr>
              <p:cNvSpPr/>
              <p:nvPr/>
            </p:nvSpPr>
            <p:spPr>
              <a:xfrm>
                <a:off x="1701915" y="5285323"/>
                <a:ext cx="1402755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7989BD-2C1C-A747-998E-8B4938D34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15" y="5285323"/>
                <a:ext cx="1402755" cy="424732"/>
              </a:xfrm>
              <a:prstGeom prst="rect">
                <a:avLst/>
              </a:prstGeom>
              <a:blipFill>
                <a:blip r:embed="rId17"/>
                <a:stretch>
                  <a:fillRect l="-2679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EB839EFB-62D2-1C44-9A29-E6F5D40B1791}"/>
              </a:ext>
            </a:extLst>
          </p:cNvPr>
          <p:cNvSpPr/>
          <p:nvPr/>
        </p:nvSpPr>
        <p:spPr>
          <a:xfrm>
            <a:off x="2199958" y="1599991"/>
            <a:ext cx="10018824" cy="750398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A97A75-3A6C-5647-B4CA-EC04557BC8D5}"/>
              </a:ext>
            </a:extLst>
          </p:cNvPr>
          <p:cNvSpPr/>
          <p:nvPr/>
        </p:nvSpPr>
        <p:spPr>
          <a:xfrm>
            <a:off x="9377027" y="2514566"/>
            <a:ext cx="4827095" cy="5257409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DE4FFB6D-6CCE-7940-A6A6-AA03CF5A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9749FB5-2A19-724A-B996-D9F5DE7DD2D8}"/>
              </a:ext>
            </a:extLst>
          </p:cNvPr>
          <p:cNvSpPr/>
          <p:nvPr/>
        </p:nvSpPr>
        <p:spPr>
          <a:xfrm>
            <a:off x="481808" y="2271452"/>
            <a:ext cx="4831304" cy="4780539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97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94DCDB-D3EA-2F41-B254-0930EC1778A5}"/>
              </a:ext>
            </a:extLst>
          </p:cNvPr>
          <p:cNvCxnSpPr>
            <a:cxnSpLocks/>
          </p:cNvCxnSpPr>
          <p:nvPr/>
        </p:nvCxnSpPr>
        <p:spPr>
          <a:xfrm flipV="1">
            <a:off x="2451114" y="3529233"/>
            <a:ext cx="2869823" cy="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26DEF935-9E22-A24E-BA17-175BF6FC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17" y="2265391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09E4D-3691-034E-A9FB-7DA105E55A31}"/>
              </a:ext>
            </a:extLst>
          </p:cNvPr>
          <p:cNvCxnSpPr>
            <a:cxnSpLocks/>
          </p:cNvCxnSpPr>
          <p:nvPr/>
        </p:nvCxnSpPr>
        <p:spPr>
          <a:xfrm flipV="1">
            <a:off x="2439643" y="5313156"/>
            <a:ext cx="2873668" cy="24384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884251A-04F5-D544-975C-0A89F42BC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08596"/>
              </p:ext>
            </p:extLst>
          </p:nvPr>
        </p:nvGraphicFramePr>
        <p:xfrm>
          <a:off x="519000" y="4168931"/>
          <a:ext cx="1627632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13816">
                  <a:extLst>
                    <a:ext uri="{9D8B030D-6E8A-4147-A177-3AD203B41FA5}">
                      <a16:colId xmlns:a16="http://schemas.microsoft.com/office/drawing/2014/main" val="780643318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15939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21750"/>
                  </a:ext>
                </a:extLst>
              </a:tr>
            </a:tbl>
          </a:graphicData>
        </a:graphic>
      </p:graphicFrame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4C55BCF6-4D40-A14A-849B-6779924E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23583"/>
              </p:ext>
            </p:extLst>
          </p:nvPr>
        </p:nvGraphicFramePr>
        <p:xfrm>
          <a:off x="11413178" y="4157004"/>
          <a:ext cx="2644197" cy="4206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592979781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3811454286"/>
                    </a:ext>
                  </a:extLst>
                </a:gridCol>
                <a:gridCol w="881399">
                  <a:extLst>
                    <a:ext uri="{9D8B030D-6E8A-4147-A177-3AD203B41FA5}">
                      <a16:colId xmlns:a16="http://schemas.microsoft.com/office/drawing/2014/main" val="112944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046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/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77C07-2E19-EE42-954F-5A924DC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9" y="4461557"/>
                <a:ext cx="44595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/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64F2A-BC05-A14F-A078-51BB99FE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64" y="4461557"/>
                <a:ext cx="445956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/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39CE-9145-B146-837B-3F143808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80" y="4449630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47417-FBC7-3947-B4EA-8AFA6389C71D}"/>
              </a:ext>
            </a:extLst>
          </p:cNvPr>
          <p:cNvCxnSpPr>
            <a:cxnSpLocks/>
          </p:cNvCxnSpPr>
          <p:nvPr/>
        </p:nvCxnSpPr>
        <p:spPr>
          <a:xfrm>
            <a:off x="7285573" y="3532150"/>
            <a:ext cx="1403" cy="176479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33F51-3056-C147-83E6-070C83A19B3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415395" y="4367688"/>
            <a:ext cx="275835" cy="887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EA1233-FA7C-4E4B-B052-0A80085BEFF6}"/>
              </a:ext>
            </a:extLst>
          </p:cNvPr>
          <p:cNvCxnSpPr>
            <a:cxnSpLocks/>
          </p:cNvCxnSpPr>
          <p:nvPr/>
        </p:nvCxnSpPr>
        <p:spPr>
          <a:xfrm flipV="1">
            <a:off x="6856180" y="3527189"/>
            <a:ext cx="43827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70BD51-95FC-1B42-BFBF-8B6AA0874F12}"/>
              </a:ext>
            </a:extLst>
          </p:cNvPr>
          <p:cNvCxnSpPr>
            <a:cxnSpLocks/>
          </p:cNvCxnSpPr>
          <p:nvPr/>
        </p:nvCxnSpPr>
        <p:spPr>
          <a:xfrm>
            <a:off x="6857530" y="5302246"/>
            <a:ext cx="42804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DC01E8F-0AB8-3440-9F1C-C1FD829EC412}"/>
              </a:ext>
            </a:extLst>
          </p:cNvPr>
          <p:cNvSpPr/>
          <p:nvPr/>
        </p:nvSpPr>
        <p:spPr>
          <a:xfrm>
            <a:off x="7155750" y="4239672"/>
            <a:ext cx="259645" cy="256032"/>
          </a:xfrm>
          <a:prstGeom prst="ellips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4BD73F-58A7-6D49-961E-9D62D9EBD967}"/>
              </a:ext>
            </a:extLst>
          </p:cNvPr>
          <p:cNvCxnSpPr>
            <a:cxnSpLocks/>
            <a:stCxn id="19" idx="1"/>
            <a:endCxn id="19" idx="5"/>
          </p:cNvCxnSpPr>
          <p:nvPr/>
        </p:nvCxnSpPr>
        <p:spPr>
          <a:xfrm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1155B-866A-9F49-8E91-D30FC656B03B}"/>
              </a:ext>
            </a:extLst>
          </p:cNvPr>
          <p:cNvCxnSpPr>
            <a:cxnSpLocks/>
            <a:stCxn id="19" idx="3"/>
            <a:endCxn id="19" idx="7"/>
          </p:cNvCxnSpPr>
          <p:nvPr/>
        </p:nvCxnSpPr>
        <p:spPr>
          <a:xfrm flipV="1">
            <a:off x="7193774" y="4277167"/>
            <a:ext cx="183597" cy="181042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75287A-4FBC-8640-8D86-FDD91AB1358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377027" y="4367316"/>
            <a:ext cx="2036151" cy="1259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1E3E22-411D-664D-8B2E-C2713DDC7309}"/>
              </a:ext>
            </a:extLst>
          </p:cNvPr>
          <p:cNvCxnSpPr>
            <a:cxnSpLocks/>
          </p:cNvCxnSpPr>
          <p:nvPr/>
        </p:nvCxnSpPr>
        <p:spPr>
          <a:xfrm flipH="1">
            <a:off x="2439643" y="3516753"/>
            <a:ext cx="1458" cy="18207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CFBA6-513E-2D4B-988D-DDD72D06AC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46632" y="4379243"/>
            <a:ext cx="29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B584063-9E1F-F44B-BD4A-B2CD34EF24AB}"/>
              </a:ext>
            </a:extLst>
          </p:cNvPr>
          <p:cNvSpPr txBox="1"/>
          <p:nvPr/>
        </p:nvSpPr>
        <p:spPr>
          <a:xfrm>
            <a:off x="2809372" y="1551212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endParaRPr lang="en-US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/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C664D0-FEE7-454D-8A63-62471C97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190" y="4449630"/>
                <a:ext cx="44595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/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28CDE7-AE28-A642-839D-0D4D3094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857" y="4449630"/>
                <a:ext cx="44595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E6DCED51-4CE5-D644-BCD6-EC3F9E968C4C}"/>
              </a:ext>
            </a:extLst>
          </p:cNvPr>
          <p:cNvSpPr txBox="1"/>
          <p:nvPr/>
        </p:nvSpPr>
        <p:spPr>
          <a:xfrm>
            <a:off x="11264675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0416722A-64B1-4B46-9547-7553DB380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1093" y="6388458"/>
            <a:ext cx="954107" cy="954107"/>
          </a:xfrm>
          <a:prstGeom prst="rect">
            <a:avLst/>
          </a:prstGeom>
        </p:spPr>
      </p:pic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BA5773B-7222-304A-9DB4-6F425D5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34022"/>
              </p:ext>
            </p:extLst>
          </p:nvPr>
        </p:nvGraphicFramePr>
        <p:xfrm>
          <a:off x="5313311" y="4471908"/>
          <a:ext cx="1542869" cy="168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03575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9294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3" name="Table 8">
            <a:extLst>
              <a:ext uri="{FF2B5EF4-FFF2-40B4-BE49-F238E27FC236}">
                <a16:creationId xmlns:a16="http://schemas.microsoft.com/office/drawing/2014/main" id="{7148A780-4CDF-5D4A-AEC1-11122CD99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99133"/>
              </p:ext>
            </p:extLst>
          </p:nvPr>
        </p:nvGraphicFramePr>
        <p:xfrm>
          <a:off x="7691230" y="3527327"/>
          <a:ext cx="1685797" cy="16824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93929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791868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p:graphicFrame>
        <p:nvGraphicFramePr>
          <p:cNvPr id="64" name="Table 8">
            <a:extLst>
              <a:ext uri="{FF2B5EF4-FFF2-40B4-BE49-F238E27FC236}">
                <a16:creationId xmlns:a16="http://schemas.microsoft.com/office/drawing/2014/main" id="{84B2613B-E1C5-5A43-94B0-8F494416A9FE}"/>
              </a:ext>
            </a:extLst>
          </p:cNvPr>
          <p:cNvGraphicFramePr>
            <a:graphicFrameLocks noGrp="1"/>
          </p:cNvGraphicFramePr>
          <p:nvPr/>
        </p:nvGraphicFramePr>
        <p:xfrm>
          <a:off x="5320937" y="2687985"/>
          <a:ext cx="1541802" cy="1682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950">
                  <a:extLst>
                    <a:ext uri="{9D8B030D-6E8A-4147-A177-3AD203B41FA5}">
                      <a16:colId xmlns:a16="http://schemas.microsoft.com/office/drawing/2014/main" val="4099354247"/>
                    </a:ext>
                  </a:extLst>
                </a:gridCol>
                <a:gridCol w="638852">
                  <a:extLst>
                    <a:ext uri="{9D8B030D-6E8A-4147-A177-3AD203B41FA5}">
                      <a16:colId xmlns:a16="http://schemas.microsoft.com/office/drawing/2014/main" val="49467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prefer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935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/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81D7807-7F6C-BD42-A629-920F14BF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0" y="3128611"/>
                <a:ext cx="1717393" cy="424732"/>
              </a:xfrm>
              <a:prstGeom prst="rect">
                <a:avLst/>
              </a:prstGeom>
              <a:blipFill>
                <a:blip r:embed="rId11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/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proportional 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64ECC6-78E7-D545-93F0-61A25504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688" y="3651728"/>
                <a:ext cx="1727076" cy="757130"/>
              </a:xfrm>
              <a:prstGeom prst="rect">
                <a:avLst/>
              </a:prstGeom>
              <a:blipFill>
                <a:blip r:embed="rId12"/>
                <a:stretch>
                  <a:fillRect l="-3650" t="-4918" r="-43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70ED25-DC3B-C946-9CFE-7109C635332B}"/>
                  </a:ext>
                </a:extLst>
              </p:cNvPr>
              <p:cNvSpPr/>
              <p:nvPr/>
            </p:nvSpPr>
            <p:spPr>
              <a:xfrm>
                <a:off x="1537080" y="3107418"/>
                <a:ext cx="1431289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70ED25-DC3B-C946-9CFE-7109C635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80" y="3107418"/>
                <a:ext cx="1431289" cy="424732"/>
              </a:xfrm>
              <a:prstGeom prst="rect">
                <a:avLst/>
              </a:prstGeom>
              <a:blipFill>
                <a:blip r:embed="rId13"/>
                <a:stretch>
                  <a:fillRect r="-263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7989BD-2C1C-A747-998E-8B4938D34B78}"/>
                  </a:ext>
                </a:extLst>
              </p:cNvPr>
              <p:cNvSpPr/>
              <p:nvPr/>
            </p:nvSpPr>
            <p:spPr>
              <a:xfrm>
                <a:off x="1701915" y="5285323"/>
                <a:ext cx="1402755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1:3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7989BD-2C1C-A747-998E-8B4938D34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15" y="5285323"/>
                <a:ext cx="1402755" cy="424732"/>
              </a:xfrm>
              <a:prstGeom prst="rect">
                <a:avLst/>
              </a:prstGeom>
              <a:blipFill>
                <a:blip r:embed="rId14"/>
                <a:stretch>
                  <a:fillRect l="-2679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D9A97A75-3A6C-5647-B4CA-EC04557BC8D5}"/>
              </a:ext>
            </a:extLst>
          </p:cNvPr>
          <p:cNvSpPr/>
          <p:nvPr/>
        </p:nvSpPr>
        <p:spPr>
          <a:xfrm>
            <a:off x="503278" y="1627620"/>
            <a:ext cx="13685122" cy="6406538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3741033E-7EC2-7047-AD1D-33091B59C1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1043" y="5931225"/>
            <a:ext cx="1801347" cy="1801347"/>
          </a:xfrm>
          <a:prstGeom prst="rect">
            <a:avLst/>
          </a:prstGeom>
        </p:spPr>
      </p:pic>
      <p:pic>
        <p:nvPicPr>
          <p:cNvPr id="61" name="Picture 60" descr="A picture containing cup&#10;&#10;Description automatically generated">
            <a:extLst>
              <a:ext uri="{FF2B5EF4-FFF2-40B4-BE49-F238E27FC236}">
                <a16:creationId xmlns:a16="http://schemas.microsoft.com/office/drawing/2014/main" id="{B2DC68C6-7B00-9F4B-BD3E-7ED552BAEC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699673">
            <a:off x="9914883" y="4898924"/>
            <a:ext cx="1277551" cy="12775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3C6C8-CBD0-114C-AEF5-307A525E8811}"/>
              </a:ext>
            </a:extLst>
          </p:cNvPr>
          <p:cNvGrpSpPr/>
          <p:nvPr/>
        </p:nvGrpSpPr>
        <p:grpSpPr>
          <a:xfrm>
            <a:off x="2826127" y="4276743"/>
            <a:ext cx="1970220" cy="1852939"/>
            <a:chOff x="2650309" y="5775932"/>
            <a:chExt cx="1970220" cy="18529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7CEE74-02AF-3047-8200-FE7D1E05CA7F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7D81597C-4F7B-2043-B5FD-F627DF1F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86012716-DD2A-2742-96B3-666C4F46C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791C89D-AC78-8440-8FE4-49E344DA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9606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2415974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 we have is all propaganda, so, it’s important to see other versions of what’s happening…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301746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1060F78-ACD3-3C4F-89AC-023A5C800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8164" y="6388458"/>
            <a:ext cx="954107" cy="9541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7D8B1EB-DA47-AC46-AEE8-A31164E8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3564895-5BF4-1443-BA18-DAA2CF4EB883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30" name="Picture 6" descr="998 Fudge Illustrations &amp; Clip Art - iStock">
              <a:extLst>
                <a:ext uri="{FF2B5EF4-FFF2-40B4-BE49-F238E27FC236}">
                  <a16:creationId xmlns:a16="http://schemas.microsoft.com/office/drawing/2014/main" id="{7FAD0979-15F5-184B-A527-22158F578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312D43-0E47-0948-9DAB-7D9ED66BD1A6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BB426A-4383-4440-9D88-DA3A767C9F1A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6434DAE-329D-744C-BD80-F88B17032591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543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that, that 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that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4DFCEBB-F66D-384C-9C9B-4203B06E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19B001-E8BF-3C4F-9713-1D0D5DA8E560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25" name="Picture 6" descr="998 Fudge Illustrations &amp; Clip Art - iStock">
              <a:extLst>
                <a:ext uri="{FF2B5EF4-FFF2-40B4-BE49-F238E27FC236}">
                  <a16:creationId xmlns:a16="http://schemas.microsoft.com/office/drawing/2014/main" id="{4D24CE0E-9F16-8041-82B4-5330CB8D90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EABB89-A885-DC4B-9D97-C6D4C24A6519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C8184D-3B1E-8448-BFD6-AC0D16E7D3D9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111F9CD-6317-5749-8729-064919C67E09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19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EAF43EE-C5A8-0047-A35F-A868D68CB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50585A5-3B0E-4343-B28C-3D545228816B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25" name="Picture 6" descr="998 Fudge Illustrations &amp; Clip Art - iStock">
              <a:extLst>
                <a:ext uri="{FF2B5EF4-FFF2-40B4-BE49-F238E27FC236}">
                  <a16:creationId xmlns:a16="http://schemas.microsoft.com/office/drawing/2014/main" id="{AC721F56-599D-7748-B874-183AF038E7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B31C34-8CD6-6842-BD92-A826EB138A24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282C56-2568-2B42-BCA2-B650B01CF89C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F15532C-2412-DB4A-83E8-EFBF5E398560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1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strike="sngStrike" dirty="0"/>
              <a:t>Controlled</a:t>
            </a:r>
            <a:r>
              <a:rPr lang="en-US" dirty="0"/>
              <a:t> Text Generation?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9A517D-C45C-1642-ADC7-1AA8646D29A7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9A517D-C45C-1642-ADC7-1AA8646D2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F88CE220-1C64-1E45-8535-72412F32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4101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7DC103C-C332-304A-BED7-CC0A540B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BAFF8-39A8-AA4D-97E6-6B43BB94BC8A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25" name="Picture 6" descr="998 Fudge Illustrations &amp; Clip Art - iStock">
              <a:extLst>
                <a:ext uri="{FF2B5EF4-FFF2-40B4-BE49-F238E27FC236}">
                  <a16:creationId xmlns:a16="http://schemas.microsoft.com/office/drawing/2014/main" id="{A5040791-A56A-C348-AD10-A87245676E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8C2A26-5C02-C141-8671-7AC516902423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71BC3E-568C-4346-9B95-DD5099458375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29E62-470B-4B41-B698-E494A878B31A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46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E0868-53D2-7840-AD30-BBFC4CBB8CFA}"/>
              </a:ext>
            </a:extLst>
          </p:cNvPr>
          <p:cNvSpPr/>
          <p:nvPr/>
        </p:nvSpPr>
        <p:spPr>
          <a:xfrm>
            <a:off x="5295890" y="3645848"/>
            <a:ext cx="3979111" cy="20237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that,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 have is all propaganda, then is important to see other versions of what’s happening…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Translation Model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4F333ED-94F3-B847-8976-80BE30A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558" y="4390132"/>
            <a:ext cx="1801347" cy="180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82160-84AA-E544-A908-E70D728776CE}"/>
              </a:ext>
            </a:extLst>
          </p:cNvPr>
          <p:cNvSpPr txBox="1"/>
          <p:nvPr/>
        </p:nvSpPr>
        <p:spPr>
          <a:xfrm>
            <a:off x="11327326" y="42037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790C39-B5CB-694D-BF22-EBEF6CFA2FCD}"/>
              </a:ext>
            </a:extLst>
          </p:cNvPr>
          <p:cNvGrpSpPr/>
          <p:nvPr/>
        </p:nvGrpSpPr>
        <p:grpSpPr>
          <a:xfrm>
            <a:off x="12378163" y="4477223"/>
            <a:ext cx="954107" cy="954106"/>
            <a:chOff x="3141432" y="6123141"/>
            <a:chExt cx="1699044" cy="171995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8793FA1-E82B-3545-B4A2-6BE785B9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1432" y="6144048"/>
              <a:ext cx="1699044" cy="1699044"/>
            </a:xfrm>
            <a:prstGeom prst="rect">
              <a:avLst/>
            </a:prstGeom>
          </p:spPr>
        </p:pic>
        <p:pic>
          <p:nvPicPr>
            <p:cNvPr id="24" name="Picture 2" descr="💢 Anger Symbol Meaning with Pictures: from A to Z">
              <a:extLst>
                <a:ext uri="{FF2B5EF4-FFF2-40B4-BE49-F238E27FC236}">
                  <a16:creationId xmlns:a16="http://schemas.microsoft.com/office/drawing/2014/main" id="{2D6879FD-273E-5445-9915-69BC2CC7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471">
              <a:off x="4119172" y="6123141"/>
              <a:ext cx="678548" cy="67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AC4682A-1D51-904E-A498-750668CA49C9}"/>
              </a:ext>
            </a:extLst>
          </p:cNvPr>
          <p:cNvSpPr/>
          <p:nvPr/>
        </p:nvSpPr>
        <p:spPr>
          <a:xfrm>
            <a:off x="5295889" y="5817464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information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 have is all propaganda, so, it’s important to see other versions of what’s happening…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2F732CA0-CA96-C34C-9943-B1068428B7AE}"/>
              </a:ext>
            </a:extLst>
          </p:cNvPr>
          <p:cNvSpPr txBox="1">
            <a:spLocks/>
          </p:cNvSpPr>
          <p:nvPr/>
        </p:nvSpPr>
        <p:spPr>
          <a:xfrm>
            <a:off x="953350" y="7181341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FD54E-8343-EB44-87BB-406E873F4090}"/>
              </a:ext>
            </a:extLst>
          </p:cNvPr>
          <p:cNvSpPr txBox="1"/>
          <p:nvPr/>
        </p:nvSpPr>
        <p:spPr>
          <a:xfrm>
            <a:off x="11301746" y="612030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1060F78-ACD3-3C4F-89AC-023A5C800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8164" y="6388458"/>
            <a:ext cx="954107" cy="9541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4E70F3-E156-574B-915D-49356BEE8E6C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picture containing cup&#10;&#10;Description automatically generated">
            <a:extLst>
              <a:ext uri="{FF2B5EF4-FFF2-40B4-BE49-F238E27FC236}">
                <a16:creationId xmlns:a16="http://schemas.microsoft.com/office/drawing/2014/main" id="{27420F74-B7E1-7E40-94DF-3515FE510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99673">
            <a:off x="10048398" y="3357831"/>
            <a:ext cx="1277551" cy="127755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C652CCA-DA07-D449-9DEF-A088FFC1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F072D-506A-2945-84C6-D5D770A317B0}"/>
              </a:ext>
            </a:extLst>
          </p:cNvPr>
          <p:cNvGrpSpPr/>
          <p:nvPr/>
        </p:nvGrpSpPr>
        <p:grpSpPr>
          <a:xfrm>
            <a:off x="2856711" y="6197280"/>
            <a:ext cx="1939092" cy="1100290"/>
            <a:chOff x="3070749" y="3909592"/>
            <a:chExt cx="1939092" cy="1100290"/>
          </a:xfrm>
        </p:grpSpPr>
        <p:pic>
          <p:nvPicPr>
            <p:cNvPr id="29" name="Picture 6" descr="998 Fudge Illustrations &amp; Clip Art - iStock">
              <a:extLst>
                <a:ext uri="{FF2B5EF4-FFF2-40B4-BE49-F238E27FC236}">
                  <a16:creationId xmlns:a16="http://schemas.microsoft.com/office/drawing/2014/main" id="{D7B502AA-02D8-D64C-8CD7-416BA18A34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94E6C-5700-FD48-BB54-EE16905BDA6A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2E6713-76BD-6642-8E4D-4A0F6A71FF15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6F818-2986-3F46-ACC4-D2228B6EC61E}"/>
              </a:ext>
            </a:extLst>
          </p:cNvPr>
          <p:cNvSpPr/>
          <p:nvPr/>
        </p:nvSpPr>
        <p:spPr>
          <a:xfrm>
            <a:off x="11702023" y="1557663"/>
            <a:ext cx="2750577" cy="14268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información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que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tenemos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propaganda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entonces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portante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otros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versiones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lo que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está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pasando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 </a:t>
            </a:r>
            <a:r>
              <a:rPr lang="en-US" sz="1400" u="sng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400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0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AA27-F228-1544-AB7D-23FFB22A4308}"/>
              </a:ext>
            </a:extLst>
          </p:cNvPr>
          <p:cNvSpPr txBox="1"/>
          <p:nvPr/>
        </p:nvSpPr>
        <p:spPr>
          <a:xfrm>
            <a:off x="4938170" y="2880785"/>
            <a:ext cx="553170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probability of formality, avg. over test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06FDA1-C9FE-5D41-9D82-CB6F19940147}"/>
              </a:ext>
            </a:extLst>
          </p:cNvPr>
          <p:cNvSpPr/>
          <p:nvPr/>
        </p:nvSpPr>
        <p:spPr>
          <a:xfrm>
            <a:off x="3183556" y="3402576"/>
            <a:ext cx="859536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64E20-B0C6-1A4F-9DFB-A9ED54CE33BF}"/>
              </a:ext>
            </a:extLst>
          </p:cNvPr>
          <p:cNvSpPr/>
          <p:nvPr/>
        </p:nvSpPr>
        <p:spPr>
          <a:xfrm>
            <a:off x="3183556" y="4303463"/>
            <a:ext cx="7498080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5152D-FA82-654F-ABB3-631EFDF33A8C}"/>
              </a:ext>
            </a:extLst>
          </p:cNvPr>
          <p:cNvSpPr txBox="1"/>
          <p:nvPr/>
        </p:nvSpPr>
        <p:spPr>
          <a:xfrm>
            <a:off x="11778916" y="3567091"/>
            <a:ext cx="6783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0.47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DDF69-874F-E54A-AA77-DDB538A0F126}"/>
              </a:ext>
            </a:extLst>
          </p:cNvPr>
          <p:cNvSpPr txBox="1"/>
          <p:nvPr/>
        </p:nvSpPr>
        <p:spPr>
          <a:xfrm>
            <a:off x="10681636" y="4467978"/>
            <a:ext cx="6783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0.41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9BE328-46DD-1347-B0E5-3039C21F40FA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732AD-6B88-1A49-B99F-04DC476A8F61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72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AA27-F228-1544-AB7D-23FFB22A4308}"/>
              </a:ext>
            </a:extLst>
          </p:cNvPr>
          <p:cNvSpPr txBox="1"/>
          <p:nvPr/>
        </p:nvSpPr>
        <p:spPr>
          <a:xfrm>
            <a:off x="4938170" y="2880785"/>
            <a:ext cx="553170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probability of formality, avg. over test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06FDA1-C9FE-5D41-9D82-CB6F19940147}"/>
              </a:ext>
            </a:extLst>
          </p:cNvPr>
          <p:cNvSpPr/>
          <p:nvPr/>
        </p:nvSpPr>
        <p:spPr>
          <a:xfrm>
            <a:off x="3183556" y="3402576"/>
            <a:ext cx="859536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64E20-B0C6-1A4F-9DFB-A9ED54CE33BF}"/>
              </a:ext>
            </a:extLst>
          </p:cNvPr>
          <p:cNvSpPr/>
          <p:nvPr/>
        </p:nvSpPr>
        <p:spPr>
          <a:xfrm>
            <a:off x="3183556" y="4303463"/>
            <a:ext cx="7498080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5152D-FA82-654F-ABB3-631EFDF33A8C}"/>
              </a:ext>
            </a:extLst>
          </p:cNvPr>
          <p:cNvSpPr txBox="1"/>
          <p:nvPr/>
        </p:nvSpPr>
        <p:spPr>
          <a:xfrm>
            <a:off x="11778916" y="3567091"/>
            <a:ext cx="6783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0.47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DDF69-874F-E54A-AA77-DDB538A0F126}"/>
              </a:ext>
            </a:extLst>
          </p:cNvPr>
          <p:cNvSpPr txBox="1"/>
          <p:nvPr/>
        </p:nvSpPr>
        <p:spPr>
          <a:xfrm>
            <a:off x="10681636" y="4467978"/>
            <a:ext cx="6783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0.41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9BE328-46DD-1347-B0E5-3039C21F40FA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7DFDE8-F58F-464F-8AD6-B1C459973B1C}"/>
              </a:ext>
            </a:extLst>
          </p:cNvPr>
          <p:cNvSpPr txBox="1"/>
          <p:nvPr/>
        </p:nvSpPr>
        <p:spPr>
          <a:xfrm>
            <a:off x="7066925" y="5473439"/>
            <a:ext cx="127419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BLEU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9B85C4-38B0-9D48-9656-C1BDBF3195E1}"/>
              </a:ext>
            </a:extLst>
          </p:cNvPr>
          <p:cNvSpPr/>
          <p:nvPr/>
        </p:nvSpPr>
        <p:spPr>
          <a:xfrm>
            <a:off x="3183556" y="5955091"/>
            <a:ext cx="813816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FUDGE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45136B-2EB6-5B46-9B01-5F8B76A6E44B}"/>
              </a:ext>
            </a:extLst>
          </p:cNvPr>
          <p:cNvSpPr/>
          <p:nvPr/>
        </p:nvSpPr>
        <p:spPr>
          <a:xfrm>
            <a:off x="3183556" y="6855978"/>
            <a:ext cx="8046720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Best prior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21105-8882-7D44-8FC8-478FE04E4ABE}"/>
              </a:ext>
            </a:extLst>
          </p:cNvPr>
          <p:cNvSpPr txBox="1"/>
          <p:nvPr/>
        </p:nvSpPr>
        <p:spPr>
          <a:xfrm>
            <a:off x="11321716" y="6119606"/>
            <a:ext cx="8194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22.18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1F0286-54DF-4B45-8959-E5FB326E05C0}"/>
              </a:ext>
            </a:extLst>
          </p:cNvPr>
          <p:cNvSpPr txBox="1"/>
          <p:nvPr/>
        </p:nvSpPr>
        <p:spPr>
          <a:xfrm>
            <a:off x="11232902" y="7020493"/>
            <a:ext cx="8194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22.03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1F1C19-F060-1F42-B30A-EAA8C1EC36CD}"/>
              </a:ext>
            </a:extLst>
          </p:cNvPr>
          <p:cNvCxnSpPr>
            <a:cxnSpLocks/>
          </p:cNvCxnSpPr>
          <p:nvPr/>
        </p:nvCxnSpPr>
        <p:spPr>
          <a:xfrm>
            <a:off x="3183556" y="5723153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AF47B1-3ED2-DA41-923B-83B1AC9596A2}"/>
              </a:ext>
            </a:extLst>
          </p:cNvPr>
          <p:cNvSpPr txBox="1"/>
          <p:nvPr/>
        </p:nvSpPr>
        <p:spPr>
          <a:xfrm>
            <a:off x="1451917" y="1591895"/>
            <a:ext cx="1172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Translate to English (</a:t>
            </a:r>
            <a:r>
              <a:rPr lang="en-US" sz="4800" b="1" dirty="0"/>
              <a:t>Formal Style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79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7A8DA-AFC3-FD43-AC09-B587521AB70A}"/>
              </a:ext>
            </a:extLst>
          </p:cNvPr>
          <p:cNvSpPr/>
          <p:nvPr/>
        </p:nvSpPr>
        <p:spPr>
          <a:xfrm>
            <a:off x="883920" y="4893277"/>
            <a:ext cx="12391356" cy="2397210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B3E693-5D04-B140-9C47-6E2063DAFD35}"/>
              </a:ext>
            </a:extLst>
          </p:cNvPr>
          <p:cNvSpPr/>
          <p:nvPr/>
        </p:nvSpPr>
        <p:spPr>
          <a:xfrm>
            <a:off x="1119522" y="1387128"/>
            <a:ext cx="12391356" cy="2397210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006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fudge is </a:t>
            </a:r>
            <a:r>
              <a:rPr lang="en-US" dirty="0">
                <a:solidFill>
                  <a:srgbClr val="4472C4"/>
                </a:solidFill>
              </a:rPr>
              <a:t>FUDGE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7D51-DCF1-EB4F-9AA6-C42ED19B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D8F98D-8530-8241-8D16-C8662D458FAE}"/>
              </a:ext>
            </a:extLst>
          </p:cNvPr>
          <p:cNvSpPr txBox="1">
            <a:spLocks/>
          </p:cNvSpPr>
          <p:nvPr/>
        </p:nvSpPr>
        <p:spPr>
          <a:xfrm>
            <a:off x="883920" y="17216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b="1" dirty="0"/>
              <a:t>classifier + Bayesian factorization </a:t>
            </a:r>
            <a:r>
              <a:rPr lang="en-US" dirty="0"/>
              <a:t>to judge continuations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Plan for the </a:t>
            </a:r>
            <a:r>
              <a:rPr lang="en-US" b="1" i="1" dirty="0"/>
              <a:t>future</a:t>
            </a:r>
            <a:r>
              <a:rPr lang="en-US" i="1" dirty="0"/>
              <a:t>,</a:t>
            </a:r>
            <a:r>
              <a:rPr lang="en-US" dirty="0"/>
              <a:t> not for the </a:t>
            </a:r>
            <a:r>
              <a:rPr lang="en-US" i="1" dirty="0"/>
              <a:t>present</a:t>
            </a:r>
          </a:p>
          <a:p>
            <a:pPr lvl="1"/>
            <a:endParaRPr lang="en-US" i="1" dirty="0"/>
          </a:p>
          <a:p>
            <a:pPr lvl="1"/>
            <a:r>
              <a:rPr lang="en-US" b="1" dirty="0"/>
              <a:t>Compose different attributes </a:t>
            </a:r>
            <a:r>
              <a:rPr lang="en-US" dirty="0"/>
              <a:t>by training multiple classifiers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7A8DA-AFC3-FD43-AC09-B587521AB70A}"/>
              </a:ext>
            </a:extLst>
          </p:cNvPr>
          <p:cNvSpPr/>
          <p:nvPr/>
        </p:nvSpPr>
        <p:spPr>
          <a:xfrm>
            <a:off x="883920" y="4893277"/>
            <a:ext cx="12391356" cy="2397210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B3E693-5D04-B140-9C47-6E2063DAFD35}"/>
              </a:ext>
            </a:extLst>
          </p:cNvPr>
          <p:cNvSpPr/>
          <p:nvPr/>
        </p:nvSpPr>
        <p:spPr>
          <a:xfrm>
            <a:off x="1119522" y="1387128"/>
            <a:ext cx="12391356" cy="2397210"/>
          </a:xfrm>
          <a:prstGeom prst="rect">
            <a:avLst/>
          </a:prstGeom>
          <a:solidFill>
            <a:schemeClr val="bg1">
              <a:alpha val="90141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65F09-82A9-F642-99F2-FA4CF3A9F23F}"/>
              </a:ext>
            </a:extLst>
          </p:cNvPr>
          <p:cNvGrpSpPr/>
          <p:nvPr/>
        </p:nvGrpSpPr>
        <p:grpSpPr>
          <a:xfrm>
            <a:off x="8915914" y="3253466"/>
            <a:ext cx="1970220" cy="1852939"/>
            <a:chOff x="2650309" y="5775932"/>
            <a:chExt cx="1970220" cy="1852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192604-F950-3D45-A441-09F08E7364C1}"/>
                </a:ext>
              </a:extLst>
            </p:cNvPr>
            <p:cNvGrpSpPr/>
            <p:nvPr/>
          </p:nvGrpSpPr>
          <p:grpSpPr>
            <a:xfrm>
              <a:off x="3249449" y="6090664"/>
              <a:ext cx="720821" cy="1070910"/>
              <a:chOff x="2828864" y="3693636"/>
              <a:chExt cx="1801391" cy="2833648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3CEC1835-695D-3043-B68B-28B3DA33D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8864" y="4725937"/>
                <a:ext cx="1801347" cy="1801347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cup&#10;&#10;Description automatically generated">
                <a:extLst>
                  <a:ext uri="{FF2B5EF4-FFF2-40B4-BE49-F238E27FC236}">
                    <a16:creationId xmlns:a16="http://schemas.microsoft.com/office/drawing/2014/main" id="{D259A5D2-8F47-3449-9531-2FBF07839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9673">
                <a:off x="3352704" y="3693636"/>
                <a:ext cx="1277551" cy="1277551"/>
              </a:xfrm>
              <a:prstGeom prst="rect">
                <a:avLst/>
              </a:prstGeom>
            </p:spPr>
          </p:pic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30C8C256-500F-BB48-88E8-C43B7F422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2650309" y="5775932"/>
              <a:ext cx="1970220" cy="185293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39840B-7BE9-C640-8EBF-1EBB2EEDB204}"/>
              </a:ext>
            </a:extLst>
          </p:cNvPr>
          <p:cNvGrpSpPr/>
          <p:nvPr/>
        </p:nvGrpSpPr>
        <p:grpSpPr>
          <a:xfrm>
            <a:off x="11382818" y="3300914"/>
            <a:ext cx="1222363" cy="1805491"/>
            <a:chOff x="8664725" y="2611993"/>
            <a:chExt cx="1801391" cy="2833648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D84F9353-3DC4-CD4D-A687-C17A3CB4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4725" y="3644294"/>
              <a:ext cx="1801347" cy="1801347"/>
            </a:xfrm>
            <a:prstGeom prst="rect">
              <a:avLst/>
            </a:prstGeom>
          </p:spPr>
        </p:pic>
        <p:pic>
          <p:nvPicPr>
            <p:cNvPr id="13" name="Picture 12" descr="A picture containing cup&#10;&#10;Description automatically generated">
              <a:extLst>
                <a:ext uri="{FF2B5EF4-FFF2-40B4-BE49-F238E27FC236}">
                  <a16:creationId xmlns:a16="http://schemas.microsoft.com/office/drawing/2014/main" id="{61BB212E-ED4B-134D-93CC-92C6157F0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99673">
              <a:off x="9188565" y="2611993"/>
              <a:ext cx="1277551" cy="127755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25E553-9F93-A340-B026-EDDF76E3D3E6}"/>
              </a:ext>
            </a:extLst>
          </p:cNvPr>
          <p:cNvSpPr txBox="1"/>
          <p:nvPr/>
        </p:nvSpPr>
        <p:spPr>
          <a:xfrm>
            <a:off x="10825453" y="4077197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1033542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3158-86D5-7043-A558-9A34CDEC9E28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Politics Topic</a:t>
            </a:r>
            <a:r>
              <a:rPr lang="en-US" sz="4800" dirty="0"/>
              <a:t>)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776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3158-86D5-7043-A558-9A34CDEC9E28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CB867C-A849-FA45-9738-48E1E309CC54}"/>
              </a:ext>
            </a:extLst>
          </p:cNvPr>
          <p:cNvSpPr txBox="1"/>
          <p:nvPr/>
        </p:nvSpPr>
        <p:spPr>
          <a:xfrm>
            <a:off x="11558779" y="1433537"/>
            <a:ext cx="267951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*(simplified version of</a:t>
            </a:r>
          </a:p>
          <a:p>
            <a:pPr algn="ctr"/>
            <a:r>
              <a:rPr lang="en-US" dirty="0"/>
              <a:t>politics topic)</a:t>
            </a:r>
          </a:p>
        </p:txBody>
      </p:sp>
    </p:spTree>
    <p:extLst>
      <p:ext uri="{BB962C8B-B14F-4D97-AF65-F5344CB8AC3E}">
        <p14:creationId xmlns:p14="http://schemas.microsoft.com/office/powerpoint/2010/main" val="1892885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3158-86D5-7043-A558-9A34CDEC9E28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8C2DD74-DFF6-8D4B-B262-AE35B078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24" y="4361366"/>
            <a:ext cx="1222333" cy="1147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88032-5742-D94B-81EC-52770AF89811}"/>
              </a:ext>
            </a:extLst>
          </p:cNvPr>
          <p:cNvSpPr txBox="1"/>
          <p:nvPr/>
        </p:nvSpPr>
        <p:spPr>
          <a:xfrm>
            <a:off x="1942022" y="5662647"/>
            <a:ext cx="399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Grep for “constitution”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FF4497-BC7B-F647-BD31-82F8F6DAA14A}"/>
              </a:ext>
            </a:extLst>
          </p:cNvPr>
          <p:cNvGrpSpPr/>
          <p:nvPr/>
        </p:nvGrpSpPr>
        <p:grpSpPr>
          <a:xfrm>
            <a:off x="4103877" y="2897746"/>
            <a:ext cx="1693881" cy="1716395"/>
            <a:chOff x="10931975" y="2233771"/>
            <a:chExt cx="1693881" cy="1716395"/>
          </a:xfrm>
        </p:grpSpPr>
        <p:pic>
          <p:nvPicPr>
            <p:cNvPr id="19" name="Picture 10" descr="Thought Bubble transparent PNG - StickPNG">
              <a:extLst>
                <a:ext uri="{FF2B5EF4-FFF2-40B4-BE49-F238E27FC236}">
                  <a16:creationId xmlns:a16="http://schemas.microsoft.com/office/drawing/2014/main" id="{DC6F2B4E-AE61-5740-A8A7-1BDEC206E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68DB44-D7BA-744A-BEEA-26E8C867BBB1}"/>
                </a:ext>
              </a:extLst>
            </p:cNvPr>
            <p:cNvSpPr txBox="1"/>
            <p:nvPr/>
          </p:nvSpPr>
          <p:spPr>
            <a:xfrm>
              <a:off x="11041076" y="2711335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Constitution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1605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3158-86D5-7043-A558-9A34CDEC9E28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8C2DD74-DFF6-8D4B-B262-AE35B078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24" y="4361366"/>
            <a:ext cx="1222333" cy="1147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88032-5742-D94B-81EC-52770AF89811}"/>
              </a:ext>
            </a:extLst>
          </p:cNvPr>
          <p:cNvSpPr txBox="1"/>
          <p:nvPr/>
        </p:nvSpPr>
        <p:spPr>
          <a:xfrm>
            <a:off x="1942022" y="5662647"/>
            <a:ext cx="399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Grep for “constitution”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40C5C-7456-E140-9597-DF470FED206A}"/>
              </a:ext>
            </a:extLst>
          </p:cNvPr>
          <p:cNvSpPr txBox="1"/>
          <p:nvPr/>
        </p:nvSpPr>
        <p:spPr>
          <a:xfrm>
            <a:off x="7808672" y="5561879"/>
            <a:ext cx="5488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Does this continuation make</a:t>
            </a:r>
          </a:p>
          <a:p>
            <a:pPr algn="ctr"/>
            <a:r>
              <a:rPr lang="en-US" sz="3200" dirty="0"/>
              <a:t>“constitution” more likely later?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FF4497-BC7B-F647-BD31-82F8F6DAA14A}"/>
              </a:ext>
            </a:extLst>
          </p:cNvPr>
          <p:cNvGrpSpPr/>
          <p:nvPr/>
        </p:nvGrpSpPr>
        <p:grpSpPr>
          <a:xfrm>
            <a:off x="4103877" y="2897746"/>
            <a:ext cx="1693881" cy="1716395"/>
            <a:chOff x="10931975" y="2233771"/>
            <a:chExt cx="1693881" cy="1716395"/>
          </a:xfrm>
        </p:grpSpPr>
        <p:pic>
          <p:nvPicPr>
            <p:cNvPr id="19" name="Picture 10" descr="Thought Bubble transparent PNG - StickPNG">
              <a:extLst>
                <a:ext uri="{FF2B5EF4-FFF2-40B4-BE49-F238E27FC236}">
                  <a16:creationId xmlns:a16="http://schemas.microsoft.com/office/drawing/2014/main" id="{DC6F2B4E-AE61-5740-A8A7-1BDEC206E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68DB44-D7BA-744A-BEEA-26E8C867BBB1}"/>
                </a:ext>
              </a:extLst>
            </p:cNvPr>
            <p:cNvSpPr txBox="1"/>
            <p:nvPr/>
          </p:nvSpPr>
          <p:spPr>
            <a:xfrm>
              <a:off x="11041076" y="2711335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Constitution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54E4B1-8467-9B48-93E6-633B191647D8}"/>
              </a:ext>
            </a:extLst>
          </p:cNvPr>
          <p:cNvGrpSpPr/>
          <p:nvPr/>
        </p:nvGrpSpPr>
        <p:grpSpPr>
          <a:xfrm>
            <a:off x="9413813" y="3647346"/>
            <a:ext cx="1970220" cy="1852939"/>
            <a:chOff x="9352028" y="3647346"/>
            <a:chExt cx="1970220" cy="18529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1EADA80-A4E5-DD4D-9BB1-63DD0BFF339E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869358F6-7658-4949-B030-710708FA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D046C3D-1C81-3C42-8307-9838F2D0D01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2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E6DE57F6-016F-6E4C-9886-64A2B4BCD4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AC9F1-819D-5E47-A628-AF5D4506CF17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82AC45C4-CF97-5949-8210-BC9D3E2D5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47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strike="sngStrike" dirty="0"/>
              <a:t>Controlled</a:t>
            </a:r>
            <a:r>
              <a:rPr lang="en-US" dirty="0"/>
              <a:t> Text Generation?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E56FD-7BAC-5C4A-A880-6DC8E9F3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50" y="5233071"/>
            <a:ext cx="5745815" cy="584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Language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DAE5E-381C-4D41-9CAA-8530BCE9BE03}"/>
              </a:ext>
            </a:extLst>
          </p:cNvPr>
          <p:cNvSpPr txBox="1"/>
          <p:nvPr/>
        </p:nvSpPr>
        <p:spPr>
          <a:xfrm>
            <a:off x="2767263" y="1590503"/>
            <a:ext cx="9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A5C00-20F1-D44E-BD96-E8E4FEF23735}"/>
                  </a:ext>
                </a:extLst>
              </p:cNvPr>
              <p:cNvSpPr txBox="1"/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A5C00-20F1-D44E-BD96-E8E4FEF2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21" y="5727311"/>
                <a:ext cx="1639871" cy="424732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1891124-7758-BB4A-A1D7-952E6DC3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5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77" y="3581453"/>
            <a:ext cx="1717815" cy="17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91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>
                <a:solidFill>
                  <a:schemeClr val="bg1"/>
                </a:solidFill>
              </a:rPr>
              <a:t>aaaa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90589-9AC2-7744-B11A-4F4FF8185F44}"/>
              </a:ext>
            </a:extLst>
          </p:cNvPr>
          <p:cNvGrpSpPr/>
          <p:nvPr/>
        </p:nvGrpSpPr>
        <p:grpSpPr>
          <a:xfrm>
            <a:off x="8298216" y="-40827"/>
            <a:ext cx="1970220" cy="1852939"/>
            <a:chOff x="9352028" y="3647346"/>
            <a:chExt cx="1970220" cy="1852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FAA1D8-26AF-5D4D-9006-BA9994470217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3394EEF-FD2D-E748-8AB6-A47C7E71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80C5B3-8B09-3F46-82EF-EEC92F38933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1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91FB0EC5-E684-6647-8B09-A0DA735645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70B4DC-27D5-C440-A97B-0688499AACB9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AA9BF0C-CEF5-974F-8902-B36298DD7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691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>
                <a:solidFill>
                  <a:schemeClr val="bg1"/>
                </a:solidFill>
              </a:rPr>
              <a:t>aaaa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90589-9AC2-7744-B11A-4F4FF8185F44}"/>
              </a:ext>
            </a:extLst>
          </p:cNvPr>
          <p:cNvGrpSpPr/>
          <p:nvPr/>
        </p:nvGrpSpPr>
        <p:grpSpPr>
          <a:xfrm>
            <a:off x="8298216" y="-40827"/>
            <a:ext cx="1970220" cy="1852939"/>
            <a:chOff x="9352028" y="3647346"/>
            <a:chExt cx="1970220" cy="1852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FAA1D8-26AF-5D4D-9006-BA9994470217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3394EEF-FD2D-E748-8AB6-A47C7E71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80C5B3-8B09-3F46-82EF-EEC92F38933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1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91FB0EC5-E684-6647-8B09-A0DA735645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70B4DC-27D5-C440-A97B-0688499AACB9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AA9BF0C-CEF5-974F-8902-B36298DD7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CEAD5F-75C0-B04B-B233-2F2035A6CA2F}"/>
              </a:ext>
            </a:extLst>
          </p:cNvPr>
          <p:cNvSpPr txBox="1"/>
          <p:nvPr/>
        </p:nvSpPr>
        <p:spPr>
          <a:xfrm>
            <a:off x="1960849" y="4065935"/>
            <a:ext cx="385233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founding fathers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wrote the constitution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of the USA.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72E70-87C5-4740-B82B-142B2329C511}"/>
              </a:ext>
            </a:extLst>
          </p:cNvPr>
          <p:cNvSpPr txBox="1"/>
          <p:nvPr/>
        </p:nvSpPr>
        <p:spPr>
          <a:xfrm>
            <a:off x="2506249" y="3165333"/>
            <a:ext cx="22041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3894531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>
                <a:solidFill>
                  <a:schemeClr val="bg1"/>
                </a:solidFill>
              </a:rPr>
              <a:t>aaaa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90589-9AC2-7744-B11A-4F4FF8185F44}"/>
              </a:ext>
            </a:extLst>
          </p:cNvPr>
          <p:cNvGrpSpPr/>
          <p:nvPr/>
        </p:nvGrpSpPr>
        <p:grpSpPr>
          <a:xfrm>
            <a:off x="8298216" y="-40827"/>
            <a:ext cx="1970220" cy="1852939"/>
            <a:chOff x="9352028" y="3647346"/>
            <a:chExt cx="1970220" cy="1852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FAA1D8-26AF-5D4D-9006-BA9994470217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3394EEF-FD2D-E748-8AB6-A47C7E71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80C5B3-8B09-3F46-82EF-EEC92F38933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1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91FB0EC5-E684-6647-8B09-A0DA735645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70B4DC-27D5-C440-A97B-0688499AACB9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AA9BF0C-CEF5-974F-8902-B36298DD7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CEAD5F-75C0-B04B-B233-2F2035A6CA2F}"/>
              </a:ext>
            </a:extLst>
          </p:cNvPr>
          <p:cNvSpPr txBox="1"/>
          <p:nvPr/>
        </p:nvSpPr>
        <p:spPr>
          <a:xfrm>
            <a:off x="1960849" y="4065935"/>
            <a:ext cx="385233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founding fathers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wrote the constitution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of the USA.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72E70-87C5-4740-B82B-142B2329C511}"/>
              </a:ext>
            </a:extLst>
          </p:cNvPr>
          <p:cNvSpPr txBox="1"/>
          <p:nvPr/>
        </p:nvSpPr>
        <p:spPr>
          <a:xfrm>
            <a:off x="2506249" y="3165333"/>
            <a:ext cx="22041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Training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5259C-6538-0749-883A-37B8A15BDDF1}"/>
              </a:ext>
            </a:extLst>
          </p:cNvPr>
          <p:cNvSpPr txBox="1"/>
          <p:nvPr/>
        </p:nvSpPr>
        <p:spPr>
          <a:xfrm>
            <a:off x="8593225" y="3127882"/>
            <a:ext cx="21072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 for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CCE5DB-15A1-E34C-99E2-16AB601FAE2E}"/>
              </a:ext>
            </a:extLst>
          </p:cNvPr>
          <p:cNvGrpSpPr/>
          <p:nvPr/>
        </p:nvGrpSpPr>
        <p:grpSpPr>
          <a:xfrm>
            <a:off x="10513576" y="2212996"/>
            <a:ext cx="1970220" cy="1852939"/>
            <a:chOff x="9352028" y="3647346"/>
            <a:chExt cx="1970220" cy="1852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D06DE-CA13-0D45-BB49-5BE52906FD16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22" name="Picture 21" descr="Icon&#10;&#10;Description automatically generated">
                <a:extLst>
                  <a:ext uri="{FF2B5EF4-FFF2-40B4-BE49-F238E27FC236}">
                    <a16:creationId xmlns:a16="http://schemas.microsoft.com/office/drawing/2014/main" id="{C16A9DD8-A9BC-7C4C-A130-8A1CF23F6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6774119-98A9-6141-BFEE-345FF430EF3D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24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353475B3-B683-744B-8C93-3BFF6F4D09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FE6170-6F60-3242-868A-54A73BDB1C9A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EBA0484E-4535-1245-B6DE-6DA25508E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E77476-F1BC-AD4E-B6E2-ADDC9664D40D}"/>
              </a:ext>
            </a:extLst>
          </p:cNvPr>
          <p:cNvSpPr txBox="1"/>
          <p:nvPr/>
        </p:nvSpPr>
        <p:spPr>
          <a:xfrm>
            <a:off x="7609669" y="4114970"/>
            <a:ext cx="57349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	(The founding,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 founding fathers,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…</a:t>
            </a:r>
          </a:p>
        </p:txBody>
      </p:sp>
    </p:spTree>
    <p:extLst>
      <p:ext uri="{BB962C8B-B14F-4D97-AF65-F5344CB8AC3E}">
        <p14:creationId xmlns:p14="http://schemas.microsoft.com/office/powerpoint/2010/main" val="2393394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>
                <a:solidFill>
                  <a:schemeClr val="bg1"/>
                </a:solidFill>
              </a:rPr>
              <a:t>aaaa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90589-9AC2-7744-B11A-4F4FF8185F44}"/>
              </a:ext>
            </a:extLst>
          </p:cNvPr>
          <p:cNvGrpSpPr/>
          <p:nvPr/>
        </p:nvGrpSpPr>
        <p:grpSpPr>
          <a:xfrm>
            <a:off x="8298216" y="-40827"/>
            <a:ext cx="1970220" cy="1852939"/>
            <a:chOff x="9352028" y="3647346"/>
            <a:chExt cx="1970220" cy="1852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FAA1D8-26AF-5D4D-9006-BA9994470217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3394EEF-FD2D-E748-8AB6-A47C7E71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80C5B3-8B09-3F46-82EF-EEC92F38933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1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91FB0EC5-E684-6647-8B09-A0DA735645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70B4DC-27D5-C440-A97B-0688499AACB9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AA9BF0C-CEF5-974F-8902-B36298DD7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CEAD5F-75C0-B04B-B233-2F2035A6CA2F}"/>
              </a:ext>
            </a:extLst>
          </p:cNvPr>
          <p:cNvSpPr txBox="1"/>
          <p:nvPr/>
        </p:nvSpPr>
        <p:spPr>
          <a:xfrm>
            <a:off x="1960849" y="4065935"/>
            <a:ext cx="385233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founding fathers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wrote the constitution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of the USA.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93EEE-43EB-EA4B-9015-D0DFD6931F6F}"/>
              </a:ext>
            </a:extLst>
          </p:cNvPr>
          <p:cNvSpPr txBox="1"/>
          <p:nvPr/>
        </p:nvSpPr>
        <p:spPr>
          <a:xfrm>
            <a:off x="1960849" y="5382779"/>
            <a:ext cx="368562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Natural language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is great!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72E70-87C5-4740-B82B-142B2329C511}"/>
              </a:ext>
            </a:extLst>
          </p:cNvPr>
          <p:cNvSpPr txBox="1"/>
          <p:nvPr/>
        </p:nvSpPr>
        <p:spPr>
          <a:xfrm>
            <a:off x="2506249" y="3165333"/>
            <a:ext cx="22041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Training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5259C-6538-0749-883A-37B8A15BDDF1}"/>
              </a:ext>
            </a:extLst>
          </p:cNvPr>
          <p:cNvSpPr txBox="1"/>
          <p:nvPr/>
        </p:nvSpPr>
        <p:spPr>
          <a:xfrm>
            <a:off x="8593225" y="3127882"/>
            <a:ext cx="21072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 for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CCE5DB-15A1-E34C-99E2-16AB601FAE2E}"/>
              </a:ext>
            </a:extLst>
          </p:cNvPr>
          <p:cNvGrpSpPr/>
          <p:nvPr/>
        </p:nvGrpSpPr>
        <p:grpSpPr>
          <a:xfrm>
            <a:off x="10513576" y="2212996"/>
            <a:ext cx="1970220" cy="1852939"/>
            <a:chOff x="9352028" y="3647346"/>
            <a:chExt cx="1970220" cy="1852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D06DE-CA13-0D45-BB49-5BE52906FD16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22" name="Picture 21" descr="Icon&#10;&#10;Description automatically generated">
                <a:extLst>
                  <a:ext uri="{FF2B5EF4-FFF2-40B4-BE49-F238E27FC236}">
                    <a16:creationId xmlns:a16="http://schemas.microsoft.com/office/drawing/2014/main" id="{C16A9DD8-A9BC-7C4C-A130-8A1CF23F6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6774119-98A9-6141-BFEE-345FF430EF3D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24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353475B3-B683-744B-8C93-3BFF6F4D09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FE6170-6F60-3242-868A-54A73BDB1C9A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EBA0484E-4535-1245-B6DE-6DA25508E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E77476-F1BC-AD4E-B6E2-ADDC9664D40D}"/>
              </a:ext>
            </a:extLst>
          </p:cNvPr>
          <p:cNvSpPr txBox="1"/>
          <p:nvPr/>
        </p:nvSpPr>
        <p:spPr>
          <a:xfrm>
            <a:off x="7609669" y="4114970"/>
            <a:ext cx="57349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	(The founding,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 founding fathers,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…</a:t>
            </a:r>
          </a:p>
        </p:txBody>
      </p:sp>
    </p:spTree>
    <p:extLst>
      <p:ext uri="{BB962C8B-B14F-4D97-AF65-F5344CB8AC3E}">
        <p14:creationId xmlns:p14="http://schemas.microsoft.com/office/powerpoint/2010/main" val="2420198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194B-8978-A34D-A05B-E75D1BD1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>
                <a:solidFill>
                  <a:schemeClr val="bg1"/>
                </a:solidFill>
              </a:rPr>
              <a:t>aaaa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90589-9AC2-7744-B11A-4F4FF8185F44}"/>
              </a:ext>
            </a:extLst>
          </p:cNvPr>
          <p:cNvGrpSpPr/>
          <p:nvPr/>
        </p:nvGrpSpPr>
        <p:grpSpPr>
          <a:xfrm>
            <a:off x="8298216" y="-40827"/>
            <a:ext cx="1970220" cy="1852939"/>
            <a:chOff x="9352028" y="3647346"/>
            <a:chExt cx="1970220" cy="1852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FAA1D8-26AF-5D4D-9006-BA9994470217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3394EEF-FD2D-E748-8AB6-A47C7E71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80C5B3-8B09-3F46-82EF-EEC92F38933F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12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91FB0EC5-E684-6647-8B09-A0DA735645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70B4DC-27D5-C440-A97B-0688499AACB9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AA9BF0C-CEF5-974F-8902-B36298DD7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CEAD5F-75C0-B04B-B233-2F2035A6CA2F}"/>
              </a:ext>
            </a:extLst>
          </p:cNvPr>
          <p:cNvSpPr txBox="1"/>
          <p:nvPr/>
        </p:nvSpPr>
        <p:spPr>
          <a:xfrm>
            <a:off x="1960849" y="4065935"/>
            <a:ext cx="385233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founding fathers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wrote the constitution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of the USA.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93EEE-43EB-EA4B-9015-D0DFD6931F6F}"/>
              </a:ext>
            </a:extLst>
          </p:cNvPr>
          <p:cNvSpPr txBox="1"/>
          <p:nvPr/>
        </p:nvSpPr>
        <p:spPr>
          <a:xfrm>
            <a:off x="1960849" y="5382779"/>
            <a:ext cx="368562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Natural language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is great!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72E70-87C5-4740-B82B-142B2329C511}"/>
              </a:ext>
            </a:extLst>
          </p:cNvPr>
          <p:cNvSpPr txBox="1"/>
          <p:nvPr/>
        </p:nvSpPr>
        <p:spPr>
          <a:xfrm>
            <a:off x="2506249" y="3165333"/>
            <a:ext cx="22041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Training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5259C-6538-0749-883A-37B8A15BDDF1}"/>
              </a:ext>
            </a:extLst>
          </p:cNvPr>
          <p:cNvSpPr txBox="1"/>
          <p:nvPr/>
        </p:nvSpPr>
        <p:spPr>
          <a:xfrm>
            <a:off x="8593225" y="3127882"/>
            <a:ext cx="21072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 for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CCE5DB-15A1-E34C-99E2-16AB601FAE2E}"/>
              </a:ext>
            </a:extLst>
          </p:cNvPr>
          <p:cNvGrpSpPr/>
          <p:nvPr/>
        </p:nvGrpSpPr>
        <p:grpSpPr>
          <a:xfrm>
            <a:off x="10513576" y="2212996"/>
            <a:ext cx="1970220" cy="1852939"/>
            <a:chOff x="9352028" y="3647346"/>
            <a:chExt cx="1970220" cy="1852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D06DE-CA13-0D45-BB49-5BE52906FD16}"/>
                </a:ext>
              </a:extLst>
            </p:cNvPr>
            <p:cNvGrpSpPr/>
            <p:nvPr/>
          </p:nvGrpSpPr>
          <p:grpSpPr>
            <a:xfrm>
              <a:off x="9908594" y="4061108"/>
              <a:ext cx="957393" cy="982926"/>
              <a:chOff x="11356673" y="3835967"/>
              <a:chExt cx="1320898" cy="1305134"/>
            </a:xfrm>
          </p:grpSpPr>
          <p:pic>
            <p:nvPicPr>
              <p:cNvPr id="22" name="Picture 21" descr="Icon&#10;&#10;Description automatically generated">
                <a:extLst>
                  <a:ext uri="{FF2B5EF4-FFF2-40B4-BE49-F238E27FC236}">
                    <a16:creationId xmlns:a16="http://schemas.microsoft.com/office/drawing/2014/main" id="{C16A9DD8-A9BC-7C4C-A130-8A1CF23F6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6673" y="4460325"/>
                <a:ext cx="720803" cy="680776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6774119-98A9-6141-BFEE-345FF430EF3D}"/>
                  </a:ext>
                </a:extLst>
              </p:cNvPr>
              <p:cNvGrpSpPr/>
              <p:nvPr/>
            </p:nvGrpSpPr>
            <p:grpSpPr>
              <a:xfrm>
                <a:off x="11891998" y="3835967"/>
                <a:ext cx="785573" cy="680776"/>
                <a:chOff x="10881760" y="2233771"/>
                <a:chExt cx="1846094" cy="1716395"/>
              </a:xfrm>
            </p:grpSpPr>
            <p:pic>
              <p:nvPicPr>
                <p:cNvPr id="24" name="Picture 10" descr="Thought Bubble transparent PNG - StickPNG">
                  <a:extLst>
                    <a:ext uri="{FF2B5EF4-FFF2-40B4-BE49-F238E27FC236}">
                      <a16:creationId xmlns:a16="http://schemas.microsoft.com/office/drawing/2014/main" id="{353475B3-B683-744B-8C93-3BFF6F4D09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1975" y="2233771"/>
                  <a:ext cx="1693881" cy="1716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FE6170-6F60-3242-868A-54A73BDB1C9A}"/>
                    </a:ext>
                  </a:extLst>
                </p:cNvPr>
                <p:cNvSpPr txBox="1"/>
                <p:nvPr/>
              </p:nvSpPr>
              <p:spPr>
                <a:xfrm>
                  <a:off x="10881760" y="2576111"/>
                  <a:ext cx="1846094" cy="618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Constitution</a:t>
                  </a:r>
                </a:p>
              </p:txBody>
            </p:sp>
          </p:grpSp>
        </p:grp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EBA0484E-4535-1245-B6DE-6DA25508E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53"/>
            <a:stretch/>
          </p:blipFill>
          <p:spPr>
            <a:xfrm>
              <a:off x="9352028" y="3647346"/>
              <a:ext cx="1970220" cy="185293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E77476-F1BC-AD4E-B6E2-ADDC9664D40D}"/>
              </a:ext>
            </a:extLst>
          </p:cNvPr>
          <p:cNvSpPr txBox="1"/>
          <p:nvPr/>
        </p:nvSpPr>
        <p:spPr>
          <a:xfrm>
            <a:off x="7609669" y="4114970"/>
            <a:ext cx="57349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	(The founding,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 founding fathers,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8726E6-6235-7142-83BF-9EA5009B5DE4}"/>
              </a:ext>
            </a:extLst>
          </p:cNvPr>
          <p:cNvSpPr txBox="1"/>
          <p:nvPr/>
        </p:nvSpPr>
        <p:spPr>
          <a:xfrm>
            <a:off x="7609669" y="5382779"/>
            <a:ext cx="718658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(Natural,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(Natural language,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(Natural language processing,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…</a:t>
            </a:r>
          </a:p>
        </p:txBody>
      </p:sp>
    </p:spTree>
    <p:extLst>
      <p:ext uri="{BB962C8B-B14F-4D97-AF65-F5344CB8AC3E}">
        <p14:creationId xmlns:p14="http://schemas.microsoft.com/office/powerpoint/2010/main" val="29565328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42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D2AFA-97F2-244C-B916-4F037FF27111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4" name="Picture 6" descr="998 Fudge Illustrations &amp; Clip Art - iStock">
              <a:extLst>
                <a:ext uri="{FF2B5EF4-FFF2-40B4-BE49-F238E27FC236}">
                  <a16:creationId xmlns:a16="http://schemas.microsoft.com/office/drawing/2014/main" id="{16132545-0EBC-394D-85D8-7C9620938A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55D7EF-A59C-7F41-92E5-6DDA18A4C4A9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71E2D-41CE-5C41-8692-859CE30825B7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6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9EC76-0F5A-1D41-9C15-53184168ACDA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4" name="Picture 6" descr="998 Fudge Illustrations &amp; Clip Art - iStock">
              <a:extLst>
                <a:ext uri="{FF2B5EF4-FFF2-40B4-BE49-F238E27FC236}">
                  <a16:creationId xmlns:a16="http://schemas.microsoft.com/office/drawing/2014/main" id="{058BEBFD-B7BD-6542-83F6-03443241C4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34D6A9-5861-C048-8E43-F0A3525E4B49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049D47-7918-CF4C-8214-CE6105B8733F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814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29FACF6-6430-834A-850E-721503E4452B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4" name="Picture 6" descr="998 Fudge Illustrations &amp; Clip Art - iStock">
              <a:extLst>
                <a:ext uri="{FF2B5EF4-FFF2-40B4-BE49-F238E27FC236}">
                  <a16:creationId xmlns:a16="http://schemas.microsoft.com/office/drawing/2014/main" id="{16490C34-C5B1-BB4F-8363-06C7AE8B0D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198393-FE85-C346-BEB0-915161C215F1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4B0FC0-C74D-C543-836A-5790990D7DB0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2FED429-A933-684C-99E9-18A5DE7B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023" y="4481927"/>
            <a:ext cx="1222333" cy="11477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8DED25-5DFD-974E-8BFE-248CBFF7A95D}"/>
              </a:ext>
            </a:extLst>
          </p:cNvPr>
          <p:cNvGrpSpPr/>
          <p:nvPr/>
        </p:nvGrpSpPr>
        <p:grpSpPr>
          <a:xfrm>
            <a:off x="3562176" y="3018307"/>
            <a:ext cx="1693881" cy="1716395"/>
            <a:chOff x="10931975" y="2233771"/>
            <a:chExt cx="1693881" cy="1716395"/>
          </a:xfrm>
        </p:grpSpPr>
        <p:pic>
          <p:nvPicPr>
            <p:cNvPr id="17" name="Picture 10" descr="Thought Bubble transparent PNG - StickPNG">
              <a:extLst>
                <a:ext uri="{FF2B5EF4-FFF2-40B4-BE49-F238E27FC236}">
                  <a16:creationId xmlns:a16="http://schemas.microsoft.com/office/drawing/2014/main" id="{D6D6122A-8384-C74C-9799-2203E59F8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93E42D-FEDF-4744-9DDA-B6E7FD1F99FF}"/>
                </a:ext>
              </a:extLst>
            </p:cNvPr>
            <p:cNvSpPr txBox="1"/>
            <p:nvPr/>
          </p:nvSpPr>
          <p:spPr>
            <a:xfrm>
              <a:off x="11041076" y="2711335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Constitution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208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15238EB-29B5-F54C-8A4B-5032BE56809C}"/>
              </a:ext>
            </a:extLst>
          </p:cNvPr>
          <p:cNvGrpSpPr/>
          <p:nvPr/>
        </p:nvGrpSpPr>
        <p:grpSpPr>
          <a:xfrm>
            <a:off x="2886466" y="4486548"/>
            <a:ext cx="1939092" cy="1100290"/>
            <a:chOff x="3070749" y="3909592"/>
            <a:chExt cx="1939092" cy="1100290"/>
          </a:xfrm>
        </p:grpSpPr>
        <p:pic>
          <p:nvPicPr>
            <p:cNvPr id="14" name="Picture 6" descr="998 Fudge Illustrations &amp; Clip Art - iStock">
              <a:extLst>
                <a:ext uri="{FF2B5EF4-FFF2-40B4-BE49-F238E27FC236}">
                  <a16:creationId xmlns:a16="http://schemas.microsoft.com/office/drawing/2014/main" id="{F92BA52C-428F-3147-A376-7DDD9509E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49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 b="22691"/>
            <a:stretch/>
          </p:blipFill>
          <p:spPr bwMode="auto">
            <a:xfrm>
              <a:off x="3070749" y="3909592"/>
              <a:ext cx="1939092" cy="108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7B0E84-1CFE-8249-9A0E-19AF22EE650A}"/>
                </a:ext>
              </a:extLst>
            </p:cNvPr>
            <p:cNvSpPr/>
            <p:nvPr/>
          </p:nvSpPr>
          <p:spPr>
            <a:xfrm>
              <a:off x="4185634" y="4899456"/>
              <a:ext cx="218941" cy="110426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7D1B7E-9777-8045-87C7-C5311462A333}"/>
                </a:ext>
              </a:extLst>
            </p:cNvPr>
            <p:cNvSpPr/>
            <p:nvPr/>
          </p:nvSpPr>
          <p:spPr>
            <a:xfrm>
              <a:off x="3381769" y="4675029"/>
              <a:ext cx="45719" cy="97863"/>
            </a:xfrm>
            <a:prstGeom prst="rect">
              <a:avLst/>
            </a:prstGeom>
            <a:solidFill>
              <a:schemeClr val="bg1"/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Future: Topic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493F7-1612-5542-AB7B-F10CAD05BE12}"/>
              </a:ext>
            </a:extLst>
          </p:cNvPr>
          <p:cNvSpPr txBox="1"/>
          <p:nvPr/>
        </p:nvSpPr>
        <p:spPr>
          <a:xfrm>
            <a:off x="2717023" y="1590503"/>
            <a:ext cx="919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Generate Text (</a:t>
            </a:r>
            <a:r>
              <a:rPr lang="en-US" sz="4800" b="1" dirty="0"/>
              <a:t>Use “Constitution”</a:t>
            </a:r>
            <a:r>
              <a:rPr lang="en-US" sz="4800" dirty="0"/>
              <a:t>):</a:t>
            </a:r>
            <a:br>
              <a:rPr lang="en-US" sz="4800" dirty="0"/>
            </a:br>
            <a:endParaRPr lang="en-US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A3AFB-EC7B-1E45-AF26-5D066C3DE265}"/>
              </a:ext>
            </a:extLst>
          </p:cNvPr>
          <p:cNvSpPr/>
          <p:nvPr/>
        </p:nvSpPr>
        <p:spPr>
          <a:xfrm>
            <a:off x="5325644" y="4114800"/>
            <a:ext cx="3979111" cy="2096096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issue focused 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whether the two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constitution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BA6999F-A45D-EB4E-9CDA-D5C7B4977037}"/>
              </a:ext>
            </a:extLst>
          </p:cNvPr>
          <p:cNvSpPr txBox="1">
            <a:spLocks/>
          </p:cNvSpPr>
          <p:nvPr/>
        </p:nvSpPr>
        <p:spPr>
          <a:xfrm>
            <a:off x="983105" y="5478677"/>
            <a:ext cx="5745815" cy="5843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 Unicode MS" panose="020B0604020202020204" pitchFamily="34" charset="-128"/>
              <a:buNone/>
            </a:pPr>
            <a:r>
              <a:rPr lang="en-US" sz="2800" dirty="0">
                <a:solidFill>
                  <a:srgbClr val="4472C4"/>
                </a:solidFill>
              </a:rPr>
              <a:t>FUDGE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9D7FE20-3E29-2E4F-958F-D882720E6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023" y="4481927"/>
            <a:ext cx="1222333" cy="11477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BE515A-37C8-BE45-BC22-5D4D550680CA}"/>
              </a:ext>
            </a:extLst>
          </p:cNvPr>
          <p:cNvGrpSpPr/>
          <p:nvPr/>
        </p:nvGrpSpPr>
        <p:grpSpPr>
          <a:xfrm>
            <a:off x="3562176" y="3018307"/>
            <a:ext cx="1693881" cy="1716395"/>
            <a:chOff x="10931975" y="2233771"/>
            <a:chExt cx="1693881" cy="1716395"/>
          </a:xfrm>
        </p:grpSpPr>
        <p:pic>
          <p:nvPicPr>
            <p:cNvPr id="17" name="Picture 10" descr="Thought Bubble transparent PNG - StickPNG">
              <a:extLst>
                <a:ext uri="{FF2B5EF4-FFF2-40B4-BE49-F238E27FC236}">
                  <a16:creationId xmlns:a16="http://schemas.microsoft.com/office/drawing/2014/main" id="{D9B4B3F0-6924-B94D-BE4B-F5DEF2DC0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1975" y="2233771"/>
              <a:ext cx="1693881" cy="171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ECF41D-28CB-E146-9FE3-05B87ABC0055}"/>
                </a:ext>
              </a:extLst>
            </p:cNvPr>
            <p:cNvSpPr txBox="1"/>
            <p:nvPr/>
          </p:nvSpPr>
          <p:spPr>
            <a:xfrm>
              <a:off x="11041076" y="2711335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Constitution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29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33333"/>
      </a:dk1>
      <a:lt1>
        <a:sysClr val="window" lastClr="FFFFFF"/>
      </a:lt1>
      <a:dk2>
        <a:srgbClr val="BDD0F0"/>
      </a:dk2>
      <a:lt2>
        <a:srgbClr val="EEECE1"/>
      </a:lt2>
      <a:accent1>
        <a:srgbClr val="BDD0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64940</TotalTime>
  <Words>6806</Words>
  <Application>Microsoft Macintosh PowerPoint</Application>
  <PresentationFormat>Custom</PresentationFormat>
  <Paragraphs>1609</Paragraphs>
  <Slides>132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 Unicode MS</vt:lpstr>
      <vt:lpstr>Arial</vt:lpstr>
      <vt:lpstr>Calibri</vt:lpstr>
      <vt:lpstr>Cambria Math</vt:lpstr>
      <vt:lpstr>Courier New</vt:lpstr>
      <vt:lpstr>Times New Roman</vt:lpstr>
      <vt:lpstr>Office Theme</vt:lpstr>
      <vt:lpstr>FUDGE: Controlled Text Generation  With Future Discriminators</vt:lpstr>
      <vt:lpstr>Overview</vt:lpstr>
      <vt:lpstr>Overview</vt:lpstr>
      <vt:lpstr>Overview</vt:lpstr>
      <vt:lpstr>Overview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What’s Controlled Text Generation?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Controlled Generation + Conditioning</vt:lpstr>
      <vt:lpstr>What About Rejection Sampling?</vt:lpstr>
      <vt:lpstr>What About Rejection Sampling?</vt:lpstr>
      <vt:lpstr>What About Rejection Sampling?</vt:lpstr>
      <vt:lpstr>More Complex Constraints</vt:lpstr>
      <vt:lpstr>More Complex Constraints</vt:lpstr>
      <vt:lpstr>More Complex Constraints</vt:lpstr>
      <vt:lpstr>More Complex Constraints</vt:lpstr>
      <vt:lpstr>More Complex Constraints</vt:lpstr>
      <vt:lpstr>More Complex Constraints</vt:lpstr>
      <vt:lpstr>More Complex Constraints</vt:lpstr>
      <vt:lpstr>More Complex Constraints</vt:lpstr>
      <vt:lpstr>Some Controlled Generation Ideas</vt:lpstr>
      <vt:lpstr>Idea: Finetuning</vt:lpstr>
      <vt:lpstr>Idea: Finetuning</vt:lpstr>
      <vt:lpstr>Idea: Finetuning</vt:lpstr>
      <vt:lpstr>Idea: Guide With Classifier</vt:lpstr>
      <vt:lpstr>Idea: Guide With Classifier</vt:lpstr>
      <vt:lpstr>Idea: Guide With Classifier</vt:lpstr>
      <vt:lpstr>Idea: Guide With Classifier</vt:lpstr>
      <vt:lpstr>Idea: Guide With Classifier</vt:lpstr>
      <vt:lpstr>What the fudge is FUDGE?</vt:lpstr>
      <vt:lpstr>What the fudge is FUDGE?</vt:lpstr>
      <vt:lpstr>What the fudge is FUDGE?</vt:lpstr>
      <vt:lpstr>What the fudge is FUDGE?</vt:lpstr>
      <vt:lpstr>What the fudge is FUDGE?</vt:lpstr>
      <vt:lpstr>Generation from Base G</vt:lpstr>
      <vt:lpstr>Generation from Base G</vt:lpstr>
      <vt:lpstr>Generation from Base G</vt:lpstr>
      <vt:lpstr>Generation from Base G</vt:lpstr>
      <vt:lpstr>Generation from Base G</vt:lpstr>
      <vt:lpstr>Generation from Base G</vt:lpstr>
      <vt:lpstr>Generation from Base G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Work?</vt:lpstr>
      <vt:lpstr>How Does FUDGE Do?</vt:lpstr>
      <vt:lpstr>How Does FUDGE Do?</vt:lpstr>
      <vt:lpstr>How Does FUDGE Do?</vt:lpstr>
      <vt:lpstr>How Does FUDGE Do?</vt:lpstr>
      <vt:lpstr>How Does FUDGE Do?</vt:lpstr>
      <vt:lpstr>How Does FUDGE Do?</vt:lpstr>
      <vt:lpstr>How Does FUDGE Do?</vt:lpstr>
      <vt:lpstr>How Does FUDGE Do?</vt:lpstr>
      <vt:lpstr>What the fudge is FUDGE?</vt:lpstr>
      <vt:lpstr>What the fudge is FUDGE?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How to Learn aaaa </vt:lpstr>
      <vt:lpstr>How to Learn aaaa </vt:lpstr>
      <vt:lpstr>How to Learn aaaa </vt:lpstr>
      <vt:lpstr>How to Learn aaaa </vt:lpstr>
      <vt:lpstr>How to Learn aaaa 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Planning for the Future: Topic Control</vt:lpstr>
      <vt:lpstr>Results: Topic Control</vt:lpstr>
      <vt:lpstr>Results: Topic Control</vt:lpstr>
      <vt:lpstr>What the fudge is FUDGE?</vt:lpstr>
      <vt:lpstr>Compositionality</vt:lpstr>
      <vt:lpstr>Compositionality</vt:lpstr>
      <vt:lpstr>Compositionality</vt:lpstr>
      <vt:lpstr>Compositionality</vt:lpstr>
      <vt:lpstr>Compositionality</vt:lpstr>
      <vt:lpstr>Compositionality</vt:lpstr>
      <vt:lpstr>Compositionality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Compositional Constraints in Practice</vt:lpstr>
      <vt:lpstr>Results: Poetry Couplet Completion</vt:lpstr>
      <vt:lpstr>Takeaways</vt:lpstr>
      <vt:lpstr>Takeaways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Berkeley NLP</dc:title>
  <dc:creator>Daniel Fried</dc:creator>
  <cp:lastModifiedBy>Kevin Yang</cp:lastModifiedBy>
  <cp:revision>3854</cp:revision>
  <cp:lastPrinted>2014-06-18T19:51:17Z</cp:lastPrinted>
  <dcterms:created xsi:type="dcterms:W3CDTF">2014-06-12T20:25:57Z</dcterms:created>
  <dcterms:modified xsi:type="dcterms:W3CDTF">2021-07-23T03:28:07Z</dcterms:modified>
</cp:coreProperties>
</file>